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5"/>
  </p:notesMasterIdLst>
  <p:sldIdLst>
    <p:sldId id="411" r:id="rId5"/>
    <p:sldId id="433" r:id="rId6"/>
    <p:sldId id="412" r:id="rId7"/>
    <p:sldId id="414" r:id="rId8"/>
    <p:sldId id="413" r:id="rId9"/>
    <p:sldId id="422" r:id="rId10"/>
    <p:sldId id="416" r:id="rId11"/>
    <p:sldId id="419" r:id="rId12"/>
    <p:sldId id="423" r:id="rId13"/>
    <p:sldId id="417" r:id="rId14"/>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80FDE-9E90-F582-C18D-22754AD88DBB}" v="235" dt="2021-07-01T16:27:02.699"/>
    <p1510:client id="{6DFC8E2A-20CF-46C6-87C3-7DAA0AFA33EB}" v="52" dt="2021-06-21T16:01:28.697"/>
    <p1510:client id="{E9391024-F916-03E3-0B4E-B1980394AD15}" v="27" dt="2021-07-05T07:55:02.0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980" autoAdjust="0"/>
  </p:normalViewPr>
  <p:slideViewPr>
    <p:cSldViewPr snapToGrid="0">
      <p:cViewPr varScale="1">
        <p:scale>
          <a:sx n="48" d="100"/>
          <a:sy n="48" d="100"/>
        </p:scale>
        <p:origin x="15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GB"/>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C4737612-BE55-477E-A5FD-F377A6981557}" type="datetimeFigureOut">
              <a:rPr lang="en-GB" smtClean="0"/>
              <a:t>15/09/2021</a:t>
            </a:fld>
            <a:endParaRPr lang="en-GB"/>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GB"/>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GB"/>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202738C1-3BA8-46B3-8F90-D02B5E539A2D}" type="slidenum">
              <a:rPr lang="en-GB" smtClean="0"/>
              <a:t>‹#›</a:t>
            </a:fld>
            <a:endParaRPr lang="en-GB"/>
          </a:p>
        </p:txBody>
      </p:sp>
    </p:spTree>
    <p:extLst>
      <p:ext uri="{BB962C8B-B14F-4D97-AF65-F5344CB8AC3E}">
        <p14:creationId xmlns:p14="http://schemas.microsoft.com/office/powerpoint/2010/main" val="25234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Age Concern was formed many years ago after the second world war as part of a collaboration of groups, for older people at a time when older people seemed to be overlooked compared to other cohorts in society.</a:t>
            </a:r>
          </a:p>
          <a:p>
            <a:r>
              <a:rPr lang="en-GB" dirty="0">
                <a:cs typeface="Calibri"/>
              </a:rPr>
              <a:t>In 2010 Age Concern's Cambridgeshire and Peterborough were one of the first adopters of the Age UK brand, this was following the merger of Age Concern and Help The Aged.  Then in 2016 Cambridgeshire and Peterborough merged to form Age UK Cambridgeshire and Peterborough, continuing to be a local independent, albeit slightly larger independent charity. </a:t>
            </a:r>
          </a:p>
          <a:p>
            <a:endParaRPr lang="en-GB" dirty="0">
              <a:cs typeface="Calibri"/>
            </a:endParaRPr>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370302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Thank you for taking the time to listen to this brief overview, there is lots much more that can be covered and I would welcome any questions you may have now or in the future</a:t>
            </a:r>
            <a:endParaRPr lang="en-GB"/>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140826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2019.20 we supported in excess of 26,000 older people, including their family and carers.  We know this number will be much greater following the extremely busy year we have had during the pandemic.  Whilst it has been difficult we are for the first time pleased that older people appear to have greater recognition for the value they can bring to society but also how older age can bring it's challenges.  We wish to build upon this, creating a sustainable future for the organisation so we are here for the long term whilst our older population continues to grow.</a:t>
            </a:r>
          </a:p>
          <a:p>
            <a:endParaRPr lang="en-GB" dirty="0">
              <a:cs typeface="Calibri"/>
            </a:endParaRPr>
          </a:p>
          <a:p>
            <a:r>
              <a:rPr lang="en-GB">
                <a:cs typeface="Calibri"/>
              </a:rPr>
              <a:t>In addition to service delivery we lobby with and on behalf of older people on matters such as Health and Social Care Integration, Free TV Licences and raise vitak funds through campagins such as Innocent Smoothie hats</a:t>
            </a: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3436131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Most older people tell us they wish to live at home independently and by providing support and interventions through various services we help to make this possible.  By offering such support we help to delay or prevent the need for statutory interventions, including home care, residential and nursing accommodation and hospital admissions.</a:t>
            </a:r>
          </a:p>
          <a:p>
            <a:r>
              <a:rPr lang="en-GB" dirty="0">
                <a:cs typeface="Calibri"/>
              </a:rPr>
              <a:t>The services we offer fall into 3 specific categories:</a:t>
            </a:r>
          </a:p>
          <a:p>
            <a:r>
              <a:rPr lang="en-GB" dirty="0">
                <a:cs typeface="Calibri"/>
              </a:rPr>
              <a:t>Information and Advice</a:t>
            </a:r>
          </a:p>
          <a:p>
            <a:r>
              <a:rPr lang="en-GB" dirty="0">
                <a:cs typeface="Calibri"/>
              </a:rPr>
              <a:t>Practical</a:t>
            </a:r>
          </a:p>
          <a:p>
            <a:r>
              <a:rPr lang="en-GB" dirty="0">
                <a:cs typeface="Calibri"/>
              </a:rPr>
              <a:t>Social and emotional</a:t>
            </a: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129165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Including information and advice covering Welfare Benefits, access to grants, managing finances, housing issues, understanding care, access to social activities delivered not only by ourselves but also by other partners.</a:t>
            </a:r>
          </a:p>
          <a:p>
            <a:r>
              <a:rPr lang="en-GB" dirty="0">
                <a:cs typeface="Calibri"/>
              </a:rPr>
              <a:t>Our Helpline is open 365 days per year and primarily a called will speak to a local Information Officer or at times when our local lines are closed, callers cam then speak to the National Helpline which is part of our Brand Partnership with Age UK.</a:t>
            </a:r>
          </a:p>
          <a:p>
            <a:r>
              <a:rPr lang="en-GB" dirty="0">
                <a:cs typeface="Calibri"/>
              </a:rPr>
              <a:t>For more complex case work we have a contract with the local authority to deliver 1:1 support for the longer term, until situations are resolved, these may be around bereavement, decline in health, significant financial difficulties</a:t>
            </a:r>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119086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Our Practical Services support older people to remain safe and well at home.  Through our Handyperson Service work closely with therapy services to deliver home and wellbeing assessments , reducing falls and generally enabling older people to have more confidence and independence in their own familiar settings.  We install </a:t>
            </a:r>
            <a:r>
              <a:rPr lang="en-GB" dirty="0" err="1">
                <a:cs typeface="Calibri"/>
              </a:rPr>
              <a:t>keysafes</a:t>
            </a:r>
            <a:r>
              <a:rPr lang="en-GB" dirty="0">
                <a:cs typeface="Calibri"/>
              </a:rPr>
              <a:t>, grab rails, galvanised rails, half steps and more: plus we carry out small jobs around the home such as hanging pictures and curtains and laying slabs, all of which helps people to enjoy their home whilst avoiding accidents which can be caused by doing such jobs if you are physically less able.</a:t>
            </a:r>
          </a:p>
          <a:p>
            <a:endParaRPr lang="en-GB" dirty="0">
              <a:cs typeface="Calibri"/>
            </a:endParaRPr>
          </a:p>
          <a:p>
            <a:r>
              <a:rPr lang="en-GB" dirty="0">
                <a:cs typeface="Calibri"/>
              </a:rPr>
              <a:t>Our community wardens help many older people with small tasks and giving general peace of mind whilst our Home Support Workers help with cleaning and general household chores as well as being a consistent in the lives of many individuals, recognising any concerns or decline in the wellbeing of service users.</a:t>
            </a:r>
          </a:p>
          <a:p>
            <a:endParaRPr lang="en-GB" dirty="0">
              <a:cs typeface="Calibri"/>
            </a:endParaRPr>
          </a:p>
          <a:p>
            <a:r>
              <a:rPr lang="en-GB" dirty="0">
                <a:cs typeface="Calibri"/>
              </a:rPr>
              <a:t>The Cambridge South Warden Scheme,</a:t>
            </a:r>
            <a:r>
              <a:rPr lang="en-GB" baseline="0" dirty="0">
                <a:cs typeface="Calibri"/>
              </a:rPr>
              <a:t> which includes </a:t>
            </a:r>
            <a:r>
              <a:rPr lang="en-GB" baseline="0" dirty="0" err="1">
                <a:cs typeface="Calibri"/>
              </a:rPr>
              <a:t>Sawston</a:t>
            </a:r>
            <a:r>
              <a:rPr lang="en-GB" baseline="0" dirty="0">
                <a:cs typeface="Calibri"/>
              </a:rPr>
              <a:t> is still in its’ infancy but we are pleased to note 10 service users live in </a:t>
            </a:r>
            <a:r>
              <a:rPr lang="en-GB" baseline="0" dirty="0" err="1">
                <a:cs typeface="Calibri"/>
              </a:rPr>
              <a:t>Sawston</a:t>
            </a:r>
            <a:r>
              <a:rPr lang="en-GB" baseline="0" dirty="0">
                <a:cs typeface="Calibri"/>
              </a:rPr>
              <a:t>.  We appreciate the support you can give to the promotion of the service</a:t>
            </a:r>
            <a:endParaRPr lang="en-GB" dirty="0">
              <a:cs typeface="Calibri"/>
            </a:endParaRPr>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146526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Our Sharing Time Service carries this name as it highlights the value to both parties engaged in the friendship formed, not doing to, instead creating an equal bond.</a:t>
            </a:r>
          </a:p>
          <a:p>
            <a:r>
              <a:rPr lang="en-GB" dirty="0">
                <a:cs typeface="Calibri"/>
              </a:rPr>
              <a:t>During the pandemic we launched a Telephone based specific Befriending service which has been so well received, and has given often isolated individuals the opportunity to volunteer for us – it is our intention to continue this long term</a:t>
            </a:r>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84636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We offer six day services across the county, one of which is based here, and dare I say, is an integral part of the Oasis Centre.  The centre are very welcoming to the club and whilst some service users travel a few miles to the provision, a number actually live very close by. This type of intervention provides social and emotional support, forms friendship and gives some carers, often older people themselves, much needed respite – the centres are happy places which are very much user led and developed.  Currently due to Covid restrictions we can only offer half capacity so for those who usually attended twice a week this has had to be reduced temporarily.  During the full lockdowns the centres were closed but staff and volunteers ensured the health and wellbeing of service users was monitored by carrying out doorstep visits and making regular phone calls.</a:t>
            </a:r>
          </a:p>
          <a:p>
            <a:endParaRPr lang="en-GB" dirty="0">
              <a:cs typeface="Calibri"/>
            </a:endParaRPr>
          </a:p>
          <a:p>
            <a:r>
              <a:rPr lang="en-GB" dirty="0">
                <a:cs typeface="Calibri"/>
              </a:rPr>
              <a:t>Our Friendship Clubs are community provisions which we support the set up of, empowering local communities and volunteers to lead within their own areas.  We then continue the support, including offering training and stepping in leadership is short.  This model fits extremely well with the Think Communities approach.</a:t>
            </a:r>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6405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We wouldn't be the organisation we are without our nearly 500 volunteers, they enable to reach more older people and provide us with many skills whilst learning more through their volunteering.</a:t>
            </a:r>
          </a:p>
          <a:p>
            <a:endParaRPr lang="en-GB" dirty="0">
              <a:cs typeface="Calibri"/>
            </a:endParaRPr>
          </a:p>
          <a:p>
            <a:r>
              <a:rPr lang="en-GB" dirty="0">
                <a:cs typeface="Calibri"/>
              </a:rPr>
              <a:t>However</a:t>
            </a:r>
            <a:r>
              <a:rPr lang="en-GB" baseline="0" dirty="0">
                <a:cs typeface="Calibri"/>
              </a:rPr>
              <a:t> we always need new volunteers to support our growing demand</a:t>
            </a:r>
            <a:endParaRPr lang="en-GB" dirty="0"/>
          </a:p>
        </p:txBody>
      </p:sp>
      <p:sp>
        <p:nvSpPr>
          <p:cNvPr id="4" name="Slide Number Placeholder 3"/>
          <p:cNvSpPr>
            <a:spLocks noGrp="1"/>
          </p:cNvSpPr>
          <p:nvPr>
            <p:ph type="sldNum" sz="quarter" idx="5"/>
          </p:nvPr>
        </p:nvSpPr>
        <p:spPr/>
        <p:txBody>
          <a:bodyPr/>
          <a:lstStyle/>
          <a:p>
            <a:pPr defTabSz="931042">
              <a:defRPr/>
            </a:pPr>
            <a:fld id="{0DF16C44-7704-482C-85B3-4F0DCD005E24}" type="slidenum">
              <a:rPr lang="en-GB">
                <a:solidFill>
                  <a:prstClr val="black"/>
                </a:solidFill>
                <a:latin typeface="Calibri" panose="020F0502020204030204"/>
              </a:rPr>
              <a:pPr defTabSz="931042">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24529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some of our some of our volunteers who between them have clocked a great many years with Age UK.</a:t>
            </a:r>
          </a:p>
          <a:p>
            <a:endParaRPr lang="en-US" dirty="0">
              <a:cs typeface="Calibri"/>
            </a:endParaRPr>
          </a:p>
          <a:p>
            <a:r>
              <a:rPr lang="en-US" dirty="0">
                <a:cs typeface="Calibri"/>
              </a:rPr>
              <a:t>We are keen to expand our intergenerational connections too. </a:t>
            </a:r>
          </a:p>
        </p:txBody>
      </p:sp>
      <p:sp>
        <p:nvSpPr>
          <p:cNvPr id="4" name="Slide Number Placeholder 3"/>
          <p:cNvSpPr>
            <a:spLocks noGrp="1"/>
          </p:cNvSpPr>
          <p:nvPr>
            <p:ph type="sldNum" sz="quarter" idx="5"/>
          </p:nvPr>
        </p:nvSpPr>
        <p:spPr/>
        <p:txBody>
          <a:bodyPr/>
          <a:lstStyle/>
          <a:p>
            <a:fld id="{202738C1-3BA8-46B3-8F90-D02B5E539A2D}" type="slidenum">
              <a:rPr lang="en-GB" smtClean="0"/>
              <a:t>9</a:t>
            </a:fld>
            <a:endParaRPr lang="en-GB"/>
          </a:p>
        </p:txBody>
      </p:sp>
    </p:spTree>
    <p:extLst>
      <p:ext uri="{BB962C8B-B14F-4D97-AF65-F5344CB8AC3E}">
        <p14:creationId xmlns:p14="http://schemas.microsoft.com/office/powerpoint/2010/main" val="239570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R:\ID201800-ID201899\ID201874 Branded Templates For The Loop\Creative\_In progress\ID201874 Powerpoint Backgrounds.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2075"/>
            <a:ext cx="12338051"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07484" y="1127649"/>
            <a:ext cx="8252883" cy="1011238"/>
          </a:xfrm>
        </p:spPr>
        <p:txBody>
          <a:bodyPr/>
          <a:lstStyle>
            <a:lvl1pPr>
              <a:defRPr sz="3200" b="1"/>
            </a:lvl1pPr>
          </a:lstStyle>
          <a:p>
            <a:pPr lvl="0"/>
            <a:r>
              <a:rPr lang="en-GB" noProof="0"/>
              <a:t>Click to edit Master title style</a:t>
            </a:r>
          </a:p>
        </p:txBody>
      </p:sp>
      <p:sp>
        <p:nvSpPr>
          <p:cNvPr id="4099" name="Rectangle 3"/>
          <p:cNvSpPr>
            <a:spLocks noGrp="1" noChangeArrowheads="1"/>
          </p:cNvSpPr>
          <p:nvPr>
            <p:ph type="subTitle" idx="1"/>
          </p:nvPr>
        </p:nvSpPr>
        <p:spPr>
          <a:xfrm>
            <a:off x="607484" y="2338897"/>
            <a:ext cx="8252883" cy="1752600"/>
          </a:xfrm>
        </p:spPr>
        <p:txBody>
          <a:bodyPr/>
          <a:lstStyle>
            <a:lvl1pPr>
              <a:defRPr>
                <a:solidFill>
                  <a:schemeClr val="accent2"/>
                </a:solidFill>
              </a:defRPr>
            </a:lvl1pPr>
          </a:lstStyle>
          <a:p>
            <a:pPr lvl="0"/>
            <a:r>
              <a:rPr lang="en-GB" noProof="0"/>
              <a:t>Click to edit Master subtitle style</a:t>
            </a:r>
          </a:p>
        </p:txBody>
      </p:sp>
    </p:spTree>
    <p:extLst>
      <p:ext uri="{BB962C8B-B14F-4D97-AF65-F5344CB8AC3E}">
        <p14:creationId xmlns:p14="http://schemas.microsoft.com/office/powerpoint/2010/main" val="41562819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ection Title Slide">
    <p:spTree>
      <p:nvGrpSpPr>
        <p:cNvPr id="1" name=""/>
        <p:cNvGrpSpPr/>
        <p:nvPr/>
      </p:nvGrpSpPr>
      <p:grpSpPr>
        <a:xfrm>
          <a:off x="0" y="0"/>
          <a:ext cx="0" cy="0"/>
          <a:chOff x="0" y="0"/>
          <a:chExt cx="0" cy="0"/>
        </a:xfrm>
      </p:grpSpPr>
      <p:pic>
        <p:nvPicPr>
          <p:cNvPr id="4" name="Picture 2" descr="R:\ID201800-ID201899\ID201874 Branded Templates For The Loop\Creative\_In progress\ID201874 Powerpoint Backgrounds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07484" y="1412875"/>
            <a:ext cx="8252883" cy="1011238"/>
          </a:xfrm>
        </p:spPr>
        <p:txBody>
          <a:bodyPr/>
          <a:lstStyle>
            <a:lvl1pPr>
              <a:defRPr sz="3200" b="1"/>
            </a:lvl1pPr>
          </a:lstStyle>
          <a:p>
            <a:pPr lvl="0"/>
            <a:r>
              <a:rPr lang="en-GB" noProof="0"/>
              <a:t>Click to edit Master title style</a:t>
            </a:r>
          </a:p>
        </p:txBody>
      </p:sp>
      <p:sp>
        <p:nvSpPr>
          <p:cNvPr id="4099" name="Rectangle 3"/>
          <p:cNvSpPr>
            <a:spLocks noGrp="1" noChangeArrowheads="1"/>
          </p:cNvSpPr>
          <p:nvPr>
            <p:ph type="subTitle" idx="1"/>
          </p:nvPr>
        </p:nvSpPr>
        <p:spPr>
          <a:xfrm>
            <a:off x="607484" y="2565400"/>
            <a:ext cx="8252883" cy="1752600"/>
          </a:xfrm>
        </p:spPr>
        <p:txBody>
          <a:bodyPr/>
          <a:lstStyle>
            <a:lvl1pPr>
              <a:defRPr>
                <a:solidFill>
                  <a:schemeClr val="accent2"/>
                </a:solidFill>
              </a:defRPr>
            </a:lvl1pPr>
          </a:lstStyle>
          <a:p>
            <a:pPr lvl="0"/>
            <a:r>
              <a:rPr lang="en-GB" noProof="0"/>
              <a:t>Click to edit Master subtitle style</a:t>
            </a:r>
          </a:p>
        </p:txBody>
      </p:sp>
    </p:spTree>
    <p:extLst>
      <p:ext uri="{BB962C8B-B14F-4D97-AF65-F5344CB8AC3E}">
        <p14:creationId xmlns:p14="http://schemas.microsoft.com/office/powerpoint/2010/main" val="39584178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2pPr marL="285750" indent="-285750">
              <a:buFont typeface="Arial" pitchFamily="34" charset="0"/>
              <a:buChar char="•"/>
              <a:defRPr/>
            </a:lvl2pPr>
            <a:lvl3pPr marL="630238" indent="-285750" defTabSz="534988">
              <a:buFont typeface="Arial" pitchFamily="34" charset="0"/>
              <a:buChar char="•"/>
              <a:defRPr/>
            </a:lvl3pPr>
            <a:lvl4pPr marL="985838" indent="-285750">
              <a:buFont typeface="Arial" pitchFamily="34" charset="0"/>
              <a:buChar char="•"/>
              <a:defRPr/>
            </a:lvl4pPr>
            <a:lvl5pPr marL="1344613" indent="-285750">
              <a:buFont typeface="Arial"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474526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040034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2" y="1536703"/>
            <a:ext cx="4121151" cy="3959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933952" y="1536703"/>
            <a:ext cx="4121149" cy="3959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C39639D3-AAC2-4810-9003-5094BD812B8B}" type="slidenum">
              <a:rPr lang="en-GB" altLang="en-US"/>
              <a:pPr>
                <a:defRPr/>
              </a:pPr>
              <a:t>‹#›</a:t>
            </a:fld>
            <a:endParaRPr lang="en-GB" altLang="en-US" dirty="0"/>
          </a:p>
        </p:txBody>
      </p:sp>
    </p:spTree>
    <p:extLst>
      <p:ext uri="{BB962C8B-B14F-4D97-AF65-F5344CB8AC3E}">
        <p14:creationId xmlns:p14="http://schemas.microsoft.com/office/powerpoint/2010/main" val="294981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234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65279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5"/>
            <a:ext cx="10957984" cy="525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47515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ID201800-ID201899\ID201874 Branded Templates For The Loop\Creative\_In progress\ID201874 Powerpoint Backgrounds11.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512763"/>
            <a:ext cx="10957984"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609602" y="1628778"/>
            <a:ext cx="84455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0"/>
            <a:endParaRPr lang="en-GB" altLang="en-US"/>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0953956-37BC-4A21-8C2A-78F9DC048C0B}" type="slidenum">
              <a:rPr lang="en-GB" altLang="en-US"/>
              <a:pPr>
                <a:defRPr/>
              </a:pPr>
              <a:t>‹#›</a:t>
            </a:fld>
            <a:endParaRPr lang="en-GB" altLang="en-US" dirty="0"/>
          </a:p>
        </p:txBody>
      </p:sp>
    </p:spTree>
    <p:extLst>
      <p:ext uri="{BB962C8B-B14F-4D97-AF65-F5344CB8AC3E}">
        <p14:creationId xmlns:p14="http://schemas.microsoft.com/office/powerpoint/2010/main" val="5819388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algn="l" rtl="0" eaLnBrk="0" fontAlgn="base" hangingPunct="0">
        <a:spcBef>
          <a:spcPct val="0"/>
        </a:spcBef>
        <a:spcAft>
          <a:spcPct val="0"/>
        </a:spcAft>
        <a:defRPr sz="2800">
          <a:solidFill>
            <a:schemeClr val="accent2"/>
          </a:solidFill>
          <a:latin typeface="+mj-lt"/>
          <a:ea typeface="+mj-ea"/>
          <a:cs typeface="+mj-cs"/>
        </a:defRPr>
      </a:lvl1pPr>
      <a:lvl2pPr algn="l" rtl="0" eaLnBrk="0" fontAlgn="base" hangingPunct="0">
        <a:spcBef>
          <a:spcPct val="0"/>
        </a:spcBef>
        <a:spcAft>
          <a:spcPct val="0"/>
        </a:spcAft>
        <a:defRPr sz="2800">
          <a:solidFill>
            <a:schemeClr val="accent2"/>
          </a:solidFill>
          <a:latin typeface="Arial" charset="0"/>
        </a:defRPr>
      </a:lvl2pPr>
      <a:lvl3pPr algn="l" rtl="0" eaLnBrk="0" fontAlgn="base" hangingPunct="0">
        <a:spcBef>
          <a:spcPct val="0"/>
        </a:spcBef>
        <a:spcAft>
          <a:spcPct val="0"/>
        </a:spcAft>
        <a:defRPr sz="2800">
          <a:solidFill>
            <a:schemeClr val="accent2"/>
          </a:solidFill>
          <a:latin typeface="Arial" charset="0"/>
        </a:defRPr>
      </a:lvl3pPr>
      <a:lvl4pPr algn="l" rtl="0" eaLnBrk="0" fontAlgn="base" hangingPunct="0">
        <a:spcBef>
          <a:spcPct val="0"/>
        </a:spcBef>
        <a:spcAft>
          <a:spcPct val="0"/>
        </a:spcAft>
        <a:defRPr sz="2800">
          <a:solidFill>
            <a:schemeClr val="accent2"/>
          </a:solidFill>
          <a:latin typeface="Arial" charset="0"/>
        </a:defRPr>
      </a:lvl4pPr>
      <a:lvl5pPr algn="l" rtl="0" eaLnBrk="0" fontAlgn="base" hangingPunct="0">
        <a:spcBef>
          <a:spcPct val="0"/>
        </a:spcBef>
        <a:spcAft>
          <a:spcPct val="0"/>
        </a:spcAft>
        <a:defRPr sz="2800">
          <a:solidFill>
            <a:schemeClr val="accent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mailto:infoandadvice@ageukcap.org.uk"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DA0FC-3804-46DB-9D18-BB2E02278919}"/>
              </a:ext>
            </a:extLst>
          </p:cNvPr>
          <p:cNvSpPr>
            <a:spLocks noGrp="1"/>
          </p:cNvSpPr>
          <p:nvPr>
            <p:ph/>
          </p:nvPr>
        </p:nvSpPr>
        <p:spPr>
          <a:xfrm>
            <a:off x="609600" y="978195"/>
            <a:ext cx="10957984" cy="4517730"/>
          </a:xfrm>
        </p:spPr>
        <p:txBody>
          <a:bodyPr/>
          <a:lstStyle/>
          <a:p>
            <a:endParaRPr lang="en-GB" dirty="0"/>
          </a:p>
          <a:p>
            <a:endParaRPr lang="en-GB" dirty="0"/>
          </a:p>
        </p:txBody>
      </p:sp>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3"/>
          <a:stretch>
            <a:fillRect/>
          </a:stretch>
        </p:blipFill>
        <p:spPr>
          <a:xfrm>
            <a:off x="69575" y="73635"/>
            <a:ext cx="2568000" cy="1159742"/>
          </a:xfrm>
          <a:prstGeom prst="rect">
            <a:avLst/>
          </a:prstGeom>
        </p:spPr>
      </p:pic>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
        <p:nvSpPr>
          <p:cNvPr id="6" name="Content Placeholder 1">
            <a:extLst>
              <a:ext uri="{FF2B5EF4-FFF2-40B4-BE49-F238E27FC236}">
                <a16:creationId xmlns:a16="http://schemas.microsoft.com/office/drawing/2014/main" id="{AC777E21-5ABA-4EDC-8BA5-07AEAD0E6318}"/>
              </a:ext>
            </a:extLst>
          </p:cNvPr>
          <p:cNvSpPr txBox="1">
            <a:spLocks/>
          </p:cNvSpPr>
          <p:nvPr/>
        </p:nvSpPr>
        <p:spPr bwMode="auto">
          <a:xfrm>
            <a:off x="594784" y="1591548"/>
            <a:ext cx="5486400" cy="485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50000"/>
              </a:lnSpc>
            </a:pPr>
            <a:r>
              <a:rPr lang="en-GB" sz="3600" kern="0" dirty="0"/>
              <a:t>  Age UK Cambridgeshire and Peterborough is an independent charity which is part of the Age UK Brand Partnership</a:t>
            </a:r>
          </a:p>
        </p:txBody>
      </p:sp>
      <p:sp>
        <p:nvSpPr>
          <p:cNvPr id="7" name="Content Placeholder 1">
            <a:extLst>
              <a:ext uri="{FF2B5EF4-FFF2-40B4-BE49-F238E27FC236}">
                <a16:creationId xmlns:a16="http://schemas.microsoft.com/office/drawing/2014/main" id="{ABE33C95-1184-4AA8-BCC4-66FE96365920}"/>
              </a:ext>
            </a:extLst>
          </p:cNvPr>
          <p:cNvSpPr txBox="1">
            <a:spLocks/>
          </p:cNvSpPr>
          <p:nvPr/>
        </p:nvSpPr>
        <p:spPr bwMode="auto">
          <a:xfrm>
            <a:off x="6125632" y="1310475"/>
            <a:ext cx="5486400" cy="48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50000"/>
              </a:lnSpc>
            </a:pPr>
            <a:endParaRPr lang="en-GB" sz="3600" kern="0" dirty="0"/>
          </a:p>
        </p:txBody>
      </p:sp>
      <p:pic>
        <p:nvPicPr>
          <p:cNvPr id="8" name="Picture 7">
            <a:extLst>
              <a:ext uri="{FF2B5EF4-FFF2-40B4-BE49-F238E27FC236}">
                <a16:creationId xmlns:a16="http://schemas.microsoft.com/office/drawing/2014/main" id="{797F0CCB-3BF2-4472-816F-E3DBCFA93404}"/>
              </a:ext>
            </a:extLst>
          </p:cNvPr>
          <p:cNvPicPr>
            <a:picLocks noChangeAspect="1"/>
          </p:cNvPicPr>
          <p:nvPr/>
        </p:nvPicPr>
        <p:blipFill rotWithShape="1">
          <a:blip r:embed="rId4"/>
          <a:srcRect l="6799"/>
          <a:stretch/>
        </p:blipFill>
        <p:spPr>
          <a:xfrm>
            <a:off x="6081184" y="1750673"/>
            <a:ext cx="5486400" cy="3924411"/>
          </a:xfrm>
          <a:prstGeom prst="rect">
            <a:avLst/>
          </a:prstGeom>
        </p:spPr>
      </p:pic>
    </p:spTree>
    <p:extLst>
      <p:ext uri="{BB962C8B-B14F-4D97-AF65-F5344CB8AC3E}">
        <p14:creationId xmlns:p14="http://schemas.microsoft.com/office/powerpoint/2010/main" val="1125385015"/>
      </p:ext>
    </p:extLst>
  </p:cSld>
  <p:clrMapOvr>
    <a:masterClrMapping/>
  </p:clrMapOvr>
  <mc:AlternateContent xmlns:mc="http://schemas.openxmlformats.org/markup-compatibility/2006" xmlns:p14="http://schemas.microsoft.com/office/powerpoint/2010/main">
    <mc:Choice Requires="p14">
      <p:transition spd="slow" p14:dur="2000" advTm="82997"/>
    </mc:Choice>
    <mc:Fallback xmlns="">
      <p:transition spd="slow" advTm="8299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4A17EA-782F-4ACE-8218-034FC5C27698}"/>
              </a:ext>
            </a:extLst>
          </p:cNvPr>
          <p:cNvPicPr>
            <a:picLocks noChangeAspect="1"/>
          </p:cNvPicPr>
          <p:nvPr/>
        </p:nvPicPr>
        <p:blipFill rotWithShape="1">
          <a:blip r:embed="rId3"/>
          <a:srcRect t="31732" b="3152"/>
          <a:stretch/>
        </p:blipFill>
        <p:spPr>
          <a:xfrm>
            <a:off x="2385921" y="3549658"/>
            <a:ext cx="7420157" cy="2585323"/>
          </a:xfrm>
          <a:prstGeom prst="rect">
            <a:avLst/>
          </a:prstGeom>
        </p:spPr>
      </p:pic>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4"/>
          <a:stretch>
            <a:fillRect/>
          </a:stretch>
        </p:blipFill>
        <p:spPr>
          <a:xfrm>
            <a:off x="69575" y="73635"/>
            <a:ext cx="2568000" cy="1159742"/>
          </a:xfrm>
          <a:prstGeom prst="rect">
            <a:avLst/>
          </a:prstGeom>
        </p:spPr>
      </p:pic>
      <p:sp>
        <p:nvSpPr>
          <p:cNvPr id="8" name="TextBox 7">
            <a:extLst>
              <a:ext uri="{FF2B5EF4-FFF2-40B4-BE49-F238E27FC236}">
                <a16:creationId xmlns:a16="http://schemas.microsoft.com/office/drawing/2014/main" id="{2C00B20E-4D5C-4093-9E26-530A873FCF4D}"/>
              </a:ext>
            </a:extLst>
          </p:cNvPr>
          <p:cNvSpPr txBox="1"/>
          <p:nvPr/>
        </p:nvSpPr>
        <p:spPr>
          <a:xfrm>
            <a:off x="609600" y="1275522"/>
            <a:ext cx="11160641" cy="2215991"/>
          </a:xfrm>
          <a:prstGeom prst="rect">
            <a:avLst/>
          </a:prstGeom>
          <a:solidFill>
            <a:srgbClr val="7030A0"/>
          </a:solidFill>
        </p:spPr>
        <p:txBody>
          <a:bodyPr wrap="square" lIns="91440" tIns="45720" rIns="91440" bIns="45720" rtlCol="0" anchor="t">
            <a:spAutoFit/>
          </a:bodyPr>
          <a:lstStyle/>
          <a:p>
            <a:pPr algn="ctr"/>
            <a:r>
              <a:rPr lang="en-GB" sz="2800" dirty="0">
                <a:solidFill>
                  <a:schemeClr val="bg1"/>
                </a:solidFill>
                <a:latin typeface="+mj-lt"/>
              </a:rPr>
              <a:t>Contact Melanie </a:t>
            </a:r>
            <a:r>
              <a:rPr lang="en-GB" sz="2800" dirty="0" err="1">
                <a:solidFill>
                  <a:schemeClr val="bg1"/>
                </a:solidFill>
                <a:latin typeface="+mj-lt"/>
              </a:rPr>
              <a:t>Wicklen</a:t>
            </a:r>
            <a:r>
              <a:rPr lang="en-GB" sz="2800" dirty="0">
                <a:solidFill>
                  <a:schemeClr val="bg1"/>
                </a:solidFill>
                <a:latin typeface="+mj-lt"/>
              </a:rPr>
              <a:t>:</a:t>
            </a:r>
          </a:p>
          <a:p>
            <a:pPr algn="ctr"/>
            <a:r>
              <a:rPr lang="en-GB" sz="5400" dirty="0">
                <a:solidFill>
                  <a:schemeClr val="bg1"/>
                </a:solidFill>
                <a:latin typeface="+mj-lt"/>
              </a:rPr>
              <a:t>01354 691895 / 07538 792909</a:t>
            </a:r>
            <a:endParaRPr lang="en-GB" sz="5400" dirty="0">
              <a:solidFill>
                <a:schemeClr val="bg1"/>
              </a:solidFill>
              <a:latin typeface="+mj-lt"/>
              <a:cs typeface="Arial"/>
            </a:endParaRPr>
          </a:p>
          <a:p>
            <a:pPr algn="ctr" fontAlgn="base"/>
            <a:r>
              <a:rPr lang="en-GB" sz="4000" b="1" u="sng" dirty="0">
                <a:solidFill>
                  <a:schemeClr val="bg1"/>
                </a:solidFill>
                <a:latin typeface="+mj-lt"/>
                <a:hlinkClick r:id="rId5">
                  <a:extLst>
                    <a:ext uri="{A12FA001-AC4F-418D-AE19-62706E023703}">
                      <ahyp:hlinkClr xmlns:ahyp="http://schemas.microsoft.com/office/drawing/2018/hyperlinkcolor" val="tx"/>
                    </a:ext>
                  </a:extLst>
                </a:hlinkClick>
              </a:rPr>
              <a:t>melanie.wicklen</a:t>
            </a:r>
            <a:r>
              <a:rPr lang="en-GB" sz="4000" b="1" i="0" u="sng" dirty="0">
                <a:solidFill>
                  <a:schemeClr val="bg1"/>
                </a:solidFill>
                <a:effectLst/>
                <a:latin typeface="+mj-lt"/>
                <a:hlinkClick r:id="rId5">
                  <a:extLst>
                    <a:ext uri="{A12FA001-AC4F-418D-AE19-62706E023703}">
                      <ahyp:hlinkClr xmlns:ahyp="http://schemas.microsoft.com/office/drawing/2018/hyperlinkcolor" val="tx"/>
                    </a:ext>
                  </a:extLst>
                </a:hlinkClick>
              </a:rPr>
              <a:t>@ageukcap.org.uk</a:t>
            </a:r>
            <a:endParaRPr lang="en-GB" sz="4000" b="1" i="0" u="sng" dirty="0">
              <a:solidFill>
                <a:schemeClr val="bg1"/>
              </a:solidFill>
              <a:effectLst/>
              <a:latin typeface="+mj-lt"/>
            </a:endParaRPr>
          </a:p>
          <a:p>
            <a:pPr algn="ctr" fontAlgn="base"/>
            <a:endParaRPr lang="en-GB" sz="1600" dirty="0"/>
          </a:p>
        </p:txBody>
      </p:sp>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Tree>
    <p:extLst>
      <p:ext uri="{BB962C8B-B14F-4D97-AF65-F5344CB8AC3E}">
        <p14:creationId xmlns:p14="http://schemas.microsoft.com/office/powerpoint/2010/main" val="2957815373"/>
      </p:ext>
    </p:extLst>
  </p:cSld>
  <p:clrMapOvr>
    <a:masterClrMapping/>
  </p:clrMapOvr>
  <p:transition spd="slow" advTm="39909">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DA0FC-3804-46DB-9D18-BB2E02278919}"/>
              </a:ext>
            </a:extLst>
          </p:cNvPr>
          <p:cNvSpPr>
            <a:spLocks noGrp="1"/>
          </p:cNvSpPr>
          <p:nvPr>
            <p:ph/>
          </p:nvPr>
        </p:nvSpPr>
        <p:spPr>
          <a:xfrm>
            <a:off x="609600" y="978195"/>
            <a:ext cx="10957984" cy="4517730"/>
          </a:xfrm>
        </p:spPr>
        <p:txBody>
          <a:bodyPr/>
          <a:lstStyle/>
          <a:p>
            <a:endParaRPr lang="en-GB" dirty="0"/>
          </a:p>
          <a:p>
            <a:endParaRPr lang="en-GB" dirty="0"/>
          </a:p>
        </p:txBody>
      </p:sp>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3"/>
          <a:stretch>
            <a:fillRect/>
          </a:stretch>
        </p:blipFill>
        <p:spPr>
          <a:xfrm>
            <a:off x="69575" y="73635"/>
            <a:ext cx="2568000" cy="1159742"/>
          </a:xfrm>
          <a:prstGeom prst="rect">
            <a:avLst/>
          </a:prstGeom>
        </p:spPr>
      </p:pic>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
        <p:nvSpPr>
          <p:cNvPr id="6" name="Content Placeholder 1">
            <a:extLst>
              <a:ext uri="{FF2B5EF4-FFF2-40B4-BE49-F238E27FC236}">
                <a16:creationId xmlns:a16="http://schemas.microsoft.com/office/drawing/2014/main" id="{AC777E21-5ABA-4EDC-8BA5-07AEAD0E6318}"/>
              </a:ext>
            </a:extLst>
          </p:cNvPr>
          <p:cNvSpPr txBox="1">
            <a:spLocks/>
          </p:cNvSpPr>
          <p:nvPr/>
        </p:nvSpPr>
        <p:spPr bwMode="auto">
          <a:xfrm>
            <a:off x="594784" y="1591548"/>
            <a:ext cx="5486400" cy="485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50000"/>
              </a:lnSpc>
            </a:pPr>
            <a:r>
              <a:rPr lang="en-GB" sz="3600" kern="0" dirty="0"/>
              <a:t> We're a local charity working in the community to support older people, their families and carers.</a:t>
            </a:r>
          </a:p>
        </p:txBody>
      </p:sp>
      <p:sp>
        <p:nvSpPr>
          <p:cNvPr id="7" name="Content Placeholder 1">
            <a:extLst>
              <a:ext uri="{FF2B5EF4-FFF2-40B4-BE49-F238E27FC236}">
                <a16:creationId xmlns:a16="http://schemas.microsoft.com/office/drawing/2014/main" id="{ABE33C95-1184-4AA8-BCC4-66FE96365920}"/>
              </a:ext>
            </a:extLst>
          </p:cNvPr>
          <p:cNvSpPr txBox="1">
            <a:spLocks/>
          </p:cNvSpPr>
          <p:nvPr/>
        </p:nvSpPr>
        <p:spPr bwMode="auto">
          <a:xfrm>
            <a:off x="6125632" y="1310475"/>
            <a:ext cx="5486400" cy="48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50000"/>
              </a:lnSpc>
            </a:pPr>
            <a:endParaRPr lang="en-GB" sz="3600" kern="0" dirty="0"/>
          </a:p>
        </p:txBody>
      </p:sp>
      <p:pic>
        <p:nvPicPr>
          <p:cNvPr id="8" name="Picture 7">
            <a:extLst>
              <a:ext uri="{FF2B5EF4-FFF2-40B4-BE49-F238E27FC236}">
                <a16:creationId xmlns:a16="http://schemas.microsoft.com/office/drawing/2014/main" id="{797F0CCB-3BF2-4472-816F-E3DBCFA93404}"/>
              </a:ext>
            </a:extLst>
          </p:cNvPr>
          <p:cNvPicPr>
            <a:picLocks noChangeAspect="1"/>
          </p:cNvPicPr>
          <p:nvPr/>
        </p:nvPicPr>
        <p:blipFill rotWithShape="1">
          <a:blip r:embed="rId4"/>
          <a:srcRect l="6799"/>
          <a:stretch/>
        </p:blipFill>
        <p:spPr>
          <a:xfrm>
            <a:off x="6081184" y="1750673"/>
            <a:ext cx="5486400" cy="3924411"/>
          </a:xfrm>
          <a:prstGeom prst="rect">
            <a:avLst/>
          </a:prstGeom>
        </p:spPr>
      </p:pic>
    </p:spTree>
    <p:extLst>
      <p:ext uri="{BB962C8B-B14F-4D97-AF65-F5344CB8AC3E}">
        <p14:creationId xmlns:p14="http://schemas.microsoft.com/office/powerpoint/2010/main" val="551019105"/>
      </p:ext>
    </p:extLst>
  </p:cSld>
  <p:clrMapOvr>
    <a:masterClrMapping/>
  </p:clrMapOvr>
  <mc:AlternateContent xmlns:mc="http://schemas.openxmlformats.org/markup-compatibility/2006" xmlns:p14="http://schemas.microsoft.com/office/powerpoint/2010/main">
    <mc:Choice Requires="p14">
      <p:transition spd="slow" p14:dur="2000" advTm="82997"/>
    </mc:Choice>
    <mc:Fallback xmlns="">
      <p:transition spd="slow" advTm="8299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DA0FC-3804-46DB-9D18-BB2E02278919}"/>
              </a:ext>
            </a:extLst>
          </p:cNvPr>
          <p:cNvSpPr>
            <a:spLocks noGrp="1"/>
          </p:cNvSpPr>
          <p:nvPr>
            <p:ph/>
          </p:nvPr>
        </p:nvSpPr>
        <p:spPr>
          <a:xfrm>
            <a:off x="609600" y="978195"/>
            <a:ext cx="10957984" cy="4517730"/>
          </a:xfrm>
        </p:spPr>
        <p:txBody>
          <a:bodyPr/>
          <a:lstStyle/>
          <a:p>
            <a:endParaRPr lang="en-GB" dirty="0"/>
          </a:p>
          <a:p>
            <a:endParaRPr lang="en-GB" dirty="0"/>
          </a:p>
        </p:txBody>
      </p:sp>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3"/>
          <a:stretch>
            <a:fillRect/>
          </a:stretch>
        </p:blipFill>
        <p:spPr>
          <a:xfrm>
            <a:off x="69575" y="73635"/>
            <a:ext cx="2568000" cy="1159742"/>
          </a:xfrm>
          <a:prstGeom prst="rect">
            <a:avLst/>
          </a:prstGeom>
        </p:spPr>
      </p:pic>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
        <p:nvSpPr>
          <p:cNvPr id="6" name="Content Placeholder 1">
            <a:extLst>
              <a:ext uri="{FF2B5EF4-FFF2-40B4-BE49-F238E27FC236}">
                <a16:creationId xmlns:a16="http://schemas.microsoft.com/office/drawing/2014/main" id="{AC777E21-5ABA-4EDC-8BA5-07AEAD0E6318}"/>
              </a:ext>
            </a:extLst>
          </p:cNvPr>
          <p:cNvSpPr txBox="1">
            <a:spLocks/>
          </p:cNvSpPr>
          <p:nvPr/>
        </p:nvSpPr>
        <p:spPr bwMode="auto">
          <a:xfrm>
            <a:off x="624416" y="2137937"/>
            <a:ext cx="5486400" cy="402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50000"/>
              </a:lnSpc>
            </a:pPr>
            <a:r>
              <a:rPr lang="en-GB" sz="3600" kern="0" dirty="0"/>
              <a:t> We help older people to live independently in their own home</a:t>
            </a:r>
          </a:p>
          <a:p>
            <a:pPr>
              <a:lnSpc>
                <a:spcPct val="150000"/>
              </a:lnSpc>
            </a:pPr>
            <a:endParaRPr lang="en-GB" sz="3600" kern="0" dirty="0"/>
          </a:p>
        </p:txBody>
      </p:sp>
      <p:pic>
        <p:nvPicPr>
          <p:cNvPr id="8" name="Picture 7">
            <a:extLst>
              <a:ext uri="{FF2B5EF4-FFF2-40B4-BE49-F238E27FC236}">
                <a16:creationId xmlns:a16="http://schemas.microsoft.com/office/drawing/2014/main" id="{A778F01F-3CE9-422C-929E-F4F560721DEC}"/>
              </a:ext>
            </a:extLst>
          </p:cNvPr>
          <p:cNvPicPr>
            <a:picLocks noChangeAspect="1"/>
          </p:cNvPicPr>
          <p:nvPr/>
        </p:nvPicPr>
        <p:blipFill>
          <a:blip r:embed="rId4"/>
          <a:stretch>
            <a:fillRect/>
          </a:stretch>
        </p:blipFill>
        <p:spPr>
          <a:xfrm>
            <a:off x="6847367" y="1272952"/>
            <a:ext cx="4720217" cy="4720217"/>
          </a:xfrm>
          <a:prstGeom prst="rect">
            <a:avLst/>
          </a:prstGeom>
        </p:spPr>
      </p:pic>
    </p:spTree>
    <p:extLst>
      <p:ext uri="{BB962C8B-B14F-4D97-AF65-F5344CB8AC3E}">
        <p14:creationId xmlns:p14="http://schemas.microsoft.com/office/powerpoint/2010/main" val="2946680203"/>
      </p:ext>
    </p:extLst>
  </p:cSld>
  <p:clrMapOvr>
    <a:masterClrMapping/>
  </p:clrMapOvr>
  <p:transition spd="slow" advTm="25551">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DA0FC-3804-46DB-9D18-BB2E02278919}"/>
              </a:ext>
            </a:extLst>
          </p:cNvPr>
          <p:cNvSpPr>
            <a:spLocks noGrp="1"/>
          </p:cNvSpPr>
          <p:nvPr>
            <p:ph/>
          </p:nvPr>
        </p:nvSpPr>
        <p:spPr>
          <a:xfrm>
            <a:off x="609600" y="978195"/>
            <a:ext cx="10957984" cy="4517730"/>
          </a:xfrm>
        </p:spPr>
        <p:txBody>
          <a:bodyPr/>
          <a:lstStyle/>
          <a:p>
            <a:endParaRPr lang="en-GB" dirty="0"/>
          </a:p>
          <a:p>
            <a:endParaRPr lang="en-GB" dirty="0"/>
          </a:p>
        </p:txBody>
      </p:sp>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3"/>
          <a:stretch>
            <a:fillRect/>
          </a:stretch>
        </p:blipFill>
        <p:spPr>
          <a:xfrm>
            <a:off x="69575" y="73635"/>
            <a:ext cx="2568000" cy="1159742"/>
          </a:xfrm>
          <a:prstGeom prst="rect">
            <a:avLst/>
          </a:prstGeom>
        </p:spPr>
      </p:pic>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
        <p:nvSpPr>
          <p:cNvPr id="8" name="Content Placeholder 1">
            <a:extLst>
              <a:ext uri="{FF2B5EF4-FFF2-40B4-BE49-F238E27FC236}">
                <a16:creationId xmlns:a16="http://schemas.microsoft.com/office/drawing/2014/main" id="{3F667773-7C32-46CC-B103-7EF8C6719205}"/>
              </a:ext>
            </a:extLst>
          </p:cNvPr>
          <p:cNvSpPr txBox="1">
            <a:spLocks/>
          </p:cNvSpPr>
          <p:nvPr/>
        </p:nvSpPr>
        <p:spPr bwMode="auto">
          <a:xfrm>
            <a:off x="624416" y="1252974"/>
            <a:ext cx="5486400" cy="485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spcAft>
                <a:spcPts val="1200"/>
              </a:spcAft>
            </a:pPr>
            <a:r>
              <a:rPr lang="en-GB" sz="2800" kern="0" dirty="0"/>
              <a:t>We give confidential </a:t>
            </a:r>
            <a:r>
              <a:rPr lang="en-GB" sz="2800" b="1" kern="0" dirty="0"/>
              <a:t>FREE information and advice</a:t>
            </a:r>
          </a:p>
          <a:p>
            <a:pPr marL="457200" indent="-457200">
              <a:spcAft>
                <a:spcPts val="1200"/>
              </a:spcAft>
              <a:buFont typeface="Arial" panose="020B0604020202020204" pitchFamily="34" charset="0"/>
              <a:buChar char="•"/>
            </a:pPr>
            <a:r>
              <a:rPr lang="en-GB" sz="2800" kern="0" dirty="0"/>
              <a:t> Maximising your income</a:t>
            </a:r>
          </a:p>
          <a:p>
            <a:pPr marL="571500" indent="-571500">
              <a:spcAft>
                <a:spcPts val="600"/>
              </a:spcAft>
              <a:buFont typeface="Arial" panose="020B0604020202020204" pitchFamily="34" charset="0"/>
              <a:buChar char="•"/>
            </a:pPr>
            <a:r>
              <a:rPr lang="en-GB" sz="2800" kern="0" dirty="0"/>
              <a:t>Debt management</a:t>
            </a:r>
          </a:p>
          <a:p>
            <a:pPr marL="571500" indent="-571500">
              <a:spcAft>
                <a:spcPts val="600"/>
              </a:spcAft>
              <a:buFont typeface="Arial" panose="020B0604020202020204" pitchFamily="34" charset="0"/>
              <a:buChar char="•"/>
            </a:pPr>
            <a:r>
              <a:rPr lang="en-GB" sz="2800" kern="0" dirty="0"/>
              <a:t>Care choices</a:t>
            </a:r>
          </a:p>
          <a:p>
            <a:pPr marL="571500" indent="-571500">
              <a:spcAft>
                <a:spcPts val="600"/>
              </a:spcAft>
              <a:buFont typeface="Arial" panose="020B0604020202020204" pitchFamily="34" charset="0"/>
              <a:buChar char="•"/>
            </a:pPr>
            <a:r>
              <a:rPr lang="en-GB" sz="2800" kern="0" dirty="0"/>
              <a:t>Health and Wellbeing /Disability aids and support</a:t>
            </a:r>
          </a:p>
          <a:p>
            <a:pPr marL="571500" indent="-571500">
              <a:spcAft>
                <a:spcPts val="600"/>
              </a:spcAft>
              <a:buFont typeface="Arial" panose="020B0604020202020204" pitchFamily="34" charset="0"/>
              <a:buChar char="•"/>
            </a:pPr>
            <a:r>
              <a:rPr lang="en-GB" sz="2800" kern="0" dirty="0"/>
              <a:t>Transport</a:t>
            </a:r>
          </a:p>
          <a:p>
            <a:pPr marL="571500" indent="-571500">
              <a:spcAft>
                <a:spcPts val="600"/>
              </a:spcAft>
              <a:buFont typeface="Arial" panose="020B0604020202020204" pitchFamily="34" charset="0"/>
              <a:buChar char="•"/>
            </a:pPr>
            <a:r>
              <a:rPr lang="en-GB" sz="2800" kern="0" dirty="0"/>
              <a:t>Leisure – what’s going on where you live?</a:t>
            </a:r>
          </a:p>
          <a:p>
            <a:pPr marL="571500" indent="-571500">
              <a:spcAft>
                <a:spcPts val="600"/>
              </a:spcAft>
              <a:buFont typeface="Arial" panose="020B0604020202020204" pitchFamily="34" charset="0"/>
              <a:buChar char="•"/>
            </a:pPr>
            <a:endParaRPr lang="en-GB" sz="3200" kern="0" dirty="0"/>
          </a:p>
          <a:p>
            <a:pPr marL="571500" indent="-571500">
              <a:lnSpc>
                <a:spcPct val="150000"/>
              </a:lnSpc>
              <a:buFont typeface="Arial" panose="020B0604020202020204" pitchFamily="34" charset="0"/>
              <a:buChar char="•"/>
            </a:pPr>
            <a:endParaRPr lang="en-GB" sz="3600" kern="0" dirty="0"/>
          </a:p>
        </p:txBody>
      </p:sp>
      <p:pic>
        <p:nvPicPr>
          <p:cNvPr id="9" name="Picture 8">
            <a:extLst>
              <a:ext uri="{FF2B5EF4-FFF2-40B4-BE49-F238E27FC236}">
                <a16:creationId xmlns:a16="http://schemas.microsoft.com/office/drawing/2014/main" id="{D0DC9A49-9D95-4F0B-862F-6031DDF3A83F}"/>
              </a:ext>
            </a:extLst>
          </p:cNvPr>
          <p:cNvPicPr>
            <a:picLocks noChangeAspect="1"/>
          </p:cNvPicPr>
          <p:nvPr/>
        </p:nvPicPr>
        <p:blipFill rotWithShape="1">
          <a:blip r:embed="rId4"/>
          <a:srcRect l="8137" r="6107"/>
          <a:stretch/>
        </p:blipFill>
        <p:spPr>
          <a:xfrm>
            <a:off x="5664040" y="1896443"/>
            <a:ext cx="6347876" cy="3281356"/>
          </a:xfrm>
          <a:prstGeom prst="rect">
            <a:avLst/>
          </a:prstGeom>
        </p:spPr>
      </p:pic>
    </p:spTree>
    <p:extLst>
      <p:ext uri="{BB962C8B-B14F-4D97-AF65-F5344CB8AC3E}">
        <p14:creationId xmlns:p14="http://schemas.microsoft.com/office/powerpoint/2010/main" val="3648938475"/>
      </p:ext>
    </p:extLst>
  </p:cSld>
  <p:clrMapOvr>
    <a:masterClrMapping/>
  </p:clrMapOvr>
  <p:transition spd="slow" advTm="119954">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DA0FC-3804-46DB-9D18-BB2E02278919}"/>
              </a:ext>
            </a:extLst>
          </p:cNvPr>
          <p:cNvSpPr>
            <a:spLocks noGrp="1"/>
          </p:cNvSpPr>
          <p:nvPr>
            <p:ph/>
          </p:nvPr>
        </p:nvSpPr>
        <p:spPr>
          <a:xfrm>
            <a:off x="617008" y="772002"/>
            <a:ext cx="10957984" cy="4517730"/>
          </a:xfrm>
        </p:spPr>
        <p:txBody>
          <a:bodyPr/>
          <a:lstStyle/>
          <a:p>
            <a:endParaRPr lang="en-GB" dirty="0"/>
          </a:p>
          <a:p>
            <a:endParaRPr lang="en-GB" dirty="0"/>
          </a:p>
        </p:txBody>
      </p:sp>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4"/>
          <a:stretch>
            <a:fillRect/>
          </a:stretch>
        </p:blipFill>
        <p:spPr>
          <a:xfrm>
            <a:off x="69575" y="73635"/>
            <a:ext cx="2568000" cy="1159742"/>
          </a:xfrm>
          <a:prstGeom prst="rect">
            <a:avLst/>
          </a:prstGeom>
        </p:spPr>
      </p:pic>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
        <p:nvSpPr>
          <p:cNvPr id="6" name="Content Placeholder 1">
            <a:extLst>
              <a:ext uri="{FF2B5EF4-FFF2-40B4-BE49-F238E27FC236}">
                <a16:creationId xmlns:a16="http://schemas.microsoft.com/office/drawing/2014/main" id="{AC777E21-5ABA-4EDC-8BA5-07AEAD0E6318}"/>
              </a:ext>
            </a:extLst>
          </p:cNvPr>
          <p:cNvSpPr txBox="1">
            <a:spLocks/>
          </p:cNvSpPr>
          <p:nvPr/>
        </p:nvSpPr>
        <p:spPr bwMode="auto">
          <a:xfrm>
            <a:off x="762685" y="1412462"/>
            <a:ext cx="5311346" cy="485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spcAft>
                <a:spcPts val="1200"/>
              </a:spcAft>
            </a:pPr>
            <a:r>
              <a:rPr lang="en-GB" sz="2800" b="1" u="sng" kern="0" dirty="0"/>
              <a:t>PRACTICAL HELP</a:t>
            </a:r>
          </a:p>
          <a:p>
            <a:pPr>
              <a:spcAft>
                <a:spcPts val="1200"/>
              </a:spcAft>
            </a:pPr>
            <a:r>
              <a:rPr lang="en-GB" sz="2800" kern="0" dirty="0"/>
              <a:t>We can help with: </a:t>
            </a:r>
            <a:endParaRPr lang="en-GB" sz="2800" kern="0" dirty="0">
              <a:cs typeface="Arial"/>
            </a:endParaRPr>
          </a:p>
          <a:p>
            <a:pPr marL="571500" indent="-571500">
              <a:spcAft>
                <a:spcPts val="600"/>
              </a:spcAft>
              <a:buFont typeface="Arial" panose="020B0604020202020204" pitchFamily="34" charset="0"/>
              <a:buChar char="•"/>
            </a:pPr>
            <a:r>
              <a:rPr lang="en-GB" sz="2800" kern="0" dirty="0"/>
              <a:t>Shopping</a:t>
            </a:r>
            <a:endParaRPr lang="en-GB" sz="2800" kern="0" dirty="0">
              <a:cs typeface="Arial"/>
            </a:endParaRPr>
          </a:p>
          <a:p>
            <a:pPr marL="571500" indent="-571500">
              <a:spcAft>
                <a:spcPts val="600"/>
              </a:spcAft>
              <a:buFont typeface="Arial" panose="020B0604020202020204" pitchFamily="34" charset="0"/>
              <a:buChar char="•"/>
            </a:pPr>
            <a:r>
              <a:rPr lang="en-GB" sz="2800" kern="0" dirty="0"/>
              <a:t>Cleaning/Housework</a:t>
            </a:r>
            <a:endParaRPr lang="en-GB" sz="2800" kern="0" dirty="0">
              <a:cs typeface="Arial"/>
            </a:endParaRPr>
          </a:p>
          <a:p>
            <a:pPr marL="571500" indent="-571500">
              <a:spcAft>
                <a:spcPts val="600"/>
              </a:spcAft>
              <a:buFont typeface="Arial" panose="020B0604020202020204" pitchFamily="34" charset="0"/>
              <a:buChar char="•"/>
            </a:pPr>
            <a:r>
              <a:rPr lang="en-GB" sz="2800" kern="0" dirty="0"/>
              <a:t>Handyperson/small DIY jobs</a:t>
            </a:r>
            <a:endParaRPr lang="en-GB" sz="2800" kern="0" dirty="0">
              <a:cs typeface="Arial"/>
            </a:endParaRPr>
          </a:p>
          <a:p>
            <a:pPr marL="571500" indent="-571500">
              <a:spcAft>
                <a:spcPts val="600"/>
              </a:spcAft>
              <a:buFont typeface="Arial" panose="020B0604020202020204" pitchFamily="34" charset="0"/>
              <a:buChar char="•"/>
            </a:pPr>
            <a:r>
              <a:rPr lang="en-GB" sz="2800" kern="0" dirty="0"/>
              <a:t>Life admin/ paperwork/ sorting and reading post</a:t>
            </a:r>
            <a:endParaRPr lang="en-GB" sz="2800" kern="0" dirty="0">
              <a:cs typeface="Arial"/>
            </a:endParaRPr>
          </a:p>
          <a:p>
            <a:pPr marL="571500" indent="-571500">
              <a:spcAft>
                <a:spcPts val="600"/>
              </a:spcAft>
              <a:buFont typeface="Arial" panose="020B0604020202020204" pitchFamily="34" charset="0"/>
              <a:buChar char="•"/>
            </a:pPr>
            <a:r>
              <a:rPr lang="en-GB" sz="2800" kern="0" dirty="0">
                <a:cs typeface="Arial"/>
              </a:rPr>
              <a:t>Support at difficult times: moving home, bereavement</a:t>
            </a:r>
          </a:p>
          <a:p>
            <a:pPr marL="571500" indent="-571500">
              <a:lnSpc>
                <a:spcPct val="150000"/>
              </a:lnSpc>
              <a:buFont typeface="Arial" panose="020B0604020202020204" pitchFamily="34" charset="0"/>
              <a:buChar char="•"/>
            </a:pPr>
            <a:endParaRPr lang="en-GB" sz="3600" kern="0" dirty="0"/>
          </a:p>
        </p:txBody>
      </p:sp>
      <p:grpSp>
        <p:nvGrpSpPr>
          <p:cNvPr id="29" name="Group 28">
            <a:extLst>
              <a:ext uri="{FF2B5EF4-FFF2-40B4-BE49-F238E27FC236}">
                <a16:creationId xmlns:a16="http://schemas.microsoft.com/office/drawing/2014/main" id="{FAB0D584-9F41-4F4E-818E-26F3C0797CC1}"/>
              </a:ext>
            </a:extLst>
          </p:cNvPr>
          <p:cNvGrpSpPr/>
          <p:nvPr/>
        </p:nvGrpSpPr>
        <p:grpSpPr>
          <a:xfrm>
            <a:off x="7083723" y="456316"/>
            <a:ext cx="4491269" cy="5629682"/>
            <a:chOff x="6773474" y="347326"/>
            <a:chExt cx="4591667" cy="5738194"/>
          </a:xfrm>
        </p:grpSpPr>
        <p:pic>
          <p:nvPicPr>
            <p:cNvPr id="7" name="Picture 6">
              <a:extLst>
                <a:ext uri="{FF2B5EF4-FFF2-40B4-BE49-F238E27FC236}">
                  <a16:creationId xmlns:a16="http://schemas.microsoft.com/office/drawing/2014/main" id="{C028F520-40B0-4793-AB00-30D7CA00923F}"/>
                </a:ext>
              </a:extLst>
            </p:cNvPr>
            <p:cNvPicPr>
              <a:picLocks noChangeAspect="1"/>
            </p:cNvPicPr>
            <p:nvPr/>
          </p:nvPicPr>
          <p:blipFill>
            <a:blip r:embed="rId5"/>
            <a:stretch>
              <a:fillRect/>
            </a:stretch>
          </p:blipFill>
          <p:spPr>
            <a:xfrm>
              <a:off x="6773474" y="347326"/>
              <a:ext cx="4591667" cy="3062254"/>
            </a:xfrm>
            <a:prstGeom prst="rect">
              <a:avLst/>
            </a:prstGeom>
          </p:spPr>
        </p:pic>
        <p:pic>
          <p:nvPicPr>
            <p:cNvPr id="9" name="Picture 8">
              <a:extLst>
                <a:ext uri="{FF2B5EF4-FFF2-40B4-BE49-F238E27FC236}">
                  <a16:creationId xmlns:a16="http://schemas.microsoft.com/office/drawing/2014/main" id="{C0F559FD-F7A9-4F9B-994B-04482BB9508D}"/>
                </a:ext>
              </a:extLst>
            </p:cNvPr>
            <p:cNvPicPr>
              <a:picLocks noChangeAspect="1"/>
            </p:cNvPicPr>
            <p:nvPr/>
          </p:nvPicPr>
          <p:blipFill rotWithShape="1">
            <a:blip r:embed="rId6"/>
            <a:srcRect b="14430"/>
            <a:stretch/>
          </p:blipFill>
          <p:spPr>
            <a:xfrm>
              <a:off x="9140119" y="3395199"/>
              <a:ext cx="2224425" cy="2645895"/>
            </a:xfrm>
            <a:prstGeom prst="rect">
              <a:avLst/>
            </a:prstGeom>
          </p:spPr>
        </p:pic>
        <p:pic>
          <p:nvPicPr>
            <p:cNvPr id="28" name="Picture 27">
              <a:extLst>
                <a:ext uri="{FF2B5EF4-FFF2-40B4-BE49-F238E27FC236}">
                  <a16:creationId xmlns:a16="http://schemas.microsoft.com/office/drawing/2014/main" id="{01DA2BF7-3F76-4C07-AC44-91CC31787BD9}"/>
                </a:ext>
              </a:extLst>
            </p:cNvPr>
            <p:cNvPicPr>
              <a:picLocks noChangeAspect="1"/>
            </p:cNvPicPr>
            <p:nvPr/>
          </p:nvPicPr>
          <p:blipFill rotWithShape="1">
            <a:blip r:embed="rId7"/>
            <a:srcRect l="16430" r="24681"/>
            <a:stretch/>
          </p:blipFill>
          <p:spPr>
            <a:xfrm>
              <a:off x="6773474" y="3395199"/>
              <a:ext cx="2378385" cy="2690321"/>
            </a:xfrm>
            <a:prstGeom prst="rect">
              <a:avLst/>
            </a:prstGeom>
          </p:spPr>
        </p:pic>
      </p:grpSp>
      <p:grpSp>
        <p:nvGrpSpPr>
          <p:cNvPr id="24" name="Group 23">
            <a:extLst>
              <a:ext uri="{FF2B5EF4-FFF2-40B4-BE49-F238E27FC236}">
                <a16:creationId xmlns:a16="http://schemas.microsoft.com/office/drawing/2014/main" id="{EB3CDD9D-A4B1-4AC0-9EBE-AE0ED8759892}"/>
              </a:ext>
            </a:extLst>
          </p:cNvPr>
          <p:cNvGrpSpPr/>
          <p:nvPr/>
        </p:nvGrpSpPr>
        <p:grpSpPr>
          <a:xfrm>
            <a:off x="6832558" y="456316"/>
            <a:ext cx="4765334" cy="5671019"/>
            <a:chOff x="4138208" y="-834162"/>
            <a:chExt cx="4563070" cy="5541564"/>
          </a:xfrm>
        </p:grpSpPr>
        <p:pic>
          <p:nvPicPr>
            <p:cNvPr id="10" name="Picture 9">
              <a:extLst>
                <a:ext uri="{FF2B5EF4-FFF2-40B4-BE49-F238E27FC236}">
                  <a16:creationId xmlns:a16="http://schemas.microsoft.com/office/drawing/2014/main" id="{7F12802D-5174-4C11-B95C-25FB1726022E}"/>
                </a:ext>
              </a:extLst>
            </p:cNvPr>
            <p:cNvPicPr>
              <a:picLocks noChangeAspect="1"/>
            </p:cNvPicPr>
            <p:nvPr/>
          </p:nvPicPr>
          <p:blipFill>
            <a:blip r:embed="rId8"/>
            <a:stretch>
              <a:fillRect/>
            </a:stretch>
          </p:blipFill>
          <p:spPr>
            <a:xfrm>
              <a:off x="4138208" y="-834162"/>
              <a:ext cx="4551082" cy="2955721"/>
            </a:xfrm>
            <a:prstGeom prst="rect">
              <a:avLst/>
            </a:prstGeom>
          </p:spPr>
        </p:pic>
        <p:pic>
          <p:nvPicPr>
            <p:cNvPr id="11" name="Picture 10">
              <a:extLst>
                <a:ext uri="{FF2B5EF4-FFF2-40B4-BE49-F238E27FC236}">
                  <a16:creationId xmlns:a16="http://schemas.microsoft.com/office/drawing/2014/main" id="{976B434D-081F-40E8-90B9-E0AA85A5F775}"/>
                </a:ext>
              </a:extLst>
            </p:cNvPr>
            <p:cNvPicPr>
              <a:picLocks noChangeAspect="1"/>
            </p:cNvPicPr>
            <p:nvPr/>
          </p:nvPicPr>
          <p:blipFill>
            <a:blip r:embed="rId9"/>
            <a:stretch>
              <a:fillRect/>
            </a:stretch>
          </p:blipFill>
          <p:spPr>
            <a:xfrm>
              <a:off x="5681083" y="2121559"/>
              <a:ext cx="3020195" cy="2585843"/>
            </a:xfrm>
            <a:prstGeom prst="rect">
              <a:avLst/>
            </a:prstGeom>
          </p:spPr>
        </p:pic>
        <p:pic>
          <p:nvPicPr>
            <p:cNvPr id="12" name="Picture 11">
              <a:extLst>
                <a:ext uri="{FF2B5EF4-FFF2-40B4-BE49-F238E27FC236}">
                  <a16:creationId xmlns:a16="http://schemas.microsoft.com/office/drawing/2014/main" id="{6D8FDFB8-81F5-4004-B56D-A1391955E06A}"/>
                </a:ext>
              </a:extLst>
            </p:cNvPr>
            <p:cNvPicPr>
              <a:picLocks noChangeAspect="1"/>
            </p:cNvPicPr>
            <p:nvPr/>
          </p:nvPicPr>
          <p:blipFill rotWithShape="1">
            <a:blip r:embed="rId10"/>
            <a:srcRect l="5735" r="39316"/>
            <a:stretch/>
          </p:blipFill>
          <p:spPr>
            <a:xfrm>
              <a:off x="4183744" y="2121559"/>
              <a:ext cx="2202478" cy="2583075"/>
            </a:xfrm>
            <a:prstGeom prst="rect">
              <a:avLst/>
            </a:prstGeom>
          </p:spPr>
        </p:pic>
      </p:grpSp>
      <p:grpSp>
        <p:nvGrpSpPr>
          <p:cNvPr id="30" name="Group 29">
            <a:extLst>
              <a:ext uri="{FF2B5EF4-FFF2-40B4-BE49-F238E27FC236}">
                <a16:creationId xmlns:a16="http://schemas.microsoft.com/office/drawing/2014/main" id="{296411ED-372E-4983-BEFF-FBCE32748F9E}"/>
              </a:ext>
            </a:extLst>
          </p:cNvPr>
          <p:cNvGrpSpPr/>
          <p:nvPr/>
        </p:nvGrpSpPr>
        <p:grpSpPr>
          <a:xfrm>
            <a:off x="6790955" y="456317"/>
            <a:ext cx="4844229" cy="5769386"/>
            <a:chOff x="6962653" y="598669"/>
            <a:chExt cx="4649358" cy="5680516"/>
          </a:xfrm>
        </p:grpSpPr>
        <p:pic>
          <p:nvPicPr>
            <p:cNvPr id="13" name="Picture 12">
              <a:extLst>
                <a:ext uri="{FF2B5EF4-FFF2-40B4-BE49-F238E27FC236}">
                  <a16:creationId xmlns:a16="http://schemas.microsoft.com/office/drawing/2014/main" id="{78F05A79-24ED-44A0-9F3B-2C6656D2D99C}"/>
                </a:ext>
              </a:extLst>
            </p:cNvPr>
            <p:cNvPicPr>
              <a:picLocks noChangeAspect="1"/>
            </p:cNvPicPr>
            <p:nvPr/>
          </p:nvPicPr>
          <p:blipFill rotWithShape="1">
            <a:blip r:embed="rId11"/>
            <a:srcRect b="13048"/>
            <a:stretch/>
          </p:blipFill>
          <p:spPr>
            <a:xfrm>
              <a:off x="6962653" y="4101871"/>
              <a:ext cx="1773398" cy="2084268"/>
            </a:xfrm>
            <a:prstGeom prst="rect">
              <a:avLst/>
            </a:prstGeom>
          </p:spPr>
        </p:pic>
        <p:pic>
          <p:nvPicPr>
            <p:cNvPr id="14" name="Picture 13">
              <a:extLst>
                <a:ext uri="{FF2B5EF4-FFF2-40B4-BE49-F238E27FC236}">
                  <a16:creationId xmlns:a16="http://schemas.microsoft.com/office/drawing/2014/main" id="{60E0E1FD-4BFC-431B-917E-E4F5CEED3FCE}"/>
                </a:ext>
              </a:extLst>
            </p:cNvPr>
            <p:cNvPicPr>
              <a:picLocks noChangeAspect="1"/>
            </p:cNvPicPr>
            <p:nvPr/>
          </p:nvPicPr>
          <p:blipFill>
            <a:blip r:embed="rId12"/>
            <a:stretch>
              <a:fillRect/>
            </a:stretch>
          </p:blipFill>
          <p:spPr>
            <a:xfrm>
              <a:off x="6986094" y="598669"/>
              <a:ext cx="4625917" cy="3518459"/>
            </a:xfrm>
            <a:prstGeom prst="rect">
              <a:avLst/>
            </a:prstGeom>
          </p:spPr>
        </p:pic>
        <p:pic>
          <p:nvPicPr>
            <p:cNvPr id="15" name="Picture 14">
              <a:extLst>
                <a:ext uri="{FF2B5EF4-FFF2-40B4-BE49-F238E27FC236}">
                  <a16:creationId xmlns:a16="http://schemas.microsoft.com/office/drawing/2014/main" id="{2D415ACF-BB73-42FF-87A9-E255D305F162}"/>
                </a:ext>
              </a:extLst>
            </p:cNvPr>
            <p:cNvPicPr>
              <a:picLocks noChangeAspect="1"/>
            </p:cNvPicPr>
            <p:nvPr/>
          </p:nvPicPr>
          <p:blipFill rotWithShape="1">
            <a:blip r:embed="rId13"/>
            <a:srcRect l="478" t="4062" r="30205" b="-4062"/>
            <a:stretch/>
          </p:blipFill>
          <p:spPr>
            <a:xfrm>
              <a:off x="8612444" y="4099302"/>
              <a:ext cx="2980019" cy="2179883"/>
            </a:xfrm>
            <a:prstGeom prst="rect">
              <a:avLst/>
            </a:prstGeom>
          </p:spPr>
        </p:pic>
      </p:grpSp>
      <p:grpSp>
        <p:nvGrpSpPr>
          <p:cNvPr id="26" name="Group 25">
            <a:extLst>
              <a:ext uri="{FF2B5EF4-FFF2-40B4-BE49-F238E27FC236}">
                <a16:creationId xmlns:a16="http://schemas.microsoft.com/office/drawing/2014/main" id="{AC944BC4-3F2E-4BF8-8959-841314840B14}"/>
              </a:ext>
            </a:extLst>
          </p:cNvPr>
          <p:cNvGrpSpPr/>
          <p:nvPr/>
        </p:nvGrpSpPr>
        <p:grpSpPr>
          <a:xfrm>
            <a:off x="5992114" y="456316"/>
            <a:ext cx="5622703" cy="5590715"/>
            <a:chOff x="3385392" y="2520850"/>
            <a:chExt cx="5622704" cy="5590715"/>
          </a:xfrm>
        </p:grpSpPr>
        <p:pic>
          <p:nvPicPr>
            <p:cNvPr id="18" name="Picture 17">
              <a:extLst>
                <a:ext uri="{FF2B5EF4-FFF2-40B4-BE49-F238E27FC236}">
                  <a16:creationId xmlns:a16="http://schemas.microsoft.com/office/drawing/2014/main" id="{0854CFF3-A5D7-4A6D-8E24-200E91736009}"/>
                </a:ext>
              </a:extLst>
            </p:cNvPr>
            <p:cNvPicPr>
              <a:picLocks noChangeAspect="1"/>
            </p:cNvPicPr>
            <p:nvPr/>
          </p:nvPicPr>
          <p:blipFill rotWithShape="1">
            <a:blip r:embed="rId14"/>
            <a:srcRect l="10308" t="125" r="12242" b="-125"/>
            <a:stretch/>
          </p:blipFill>
          <p:spPr>
            <a:xfrm>
              <a:off x="3385392" y="2520850"/>
              <a:ext cx="2885085" cy="5590715"/>
            </a:xfrm>
            <a:prstGeom prst="rect">
              <a:avLst/>
            </a:prstGeom>
          </p:spPr>
        </p:pic>
        <p:pic>
          <p:nvPicPr>
            <p:cNvPr id="22" name="Picture 21">
              <a:extLst>
                <a:ext uri="{FF2B5EF4-FFF2-40B4-BE49-F238E27FC236}">
                  <a16:creationId xmlns:a16="http://schemas.microsoft.com/office/drawing/2014/main" id="{999D8F92-CDBA-40BA-8164-FAC8F163079F}"/>
                </a:ext>
              </a:extLst>
            </p:cNvPr>
            <p:cNvPicPr>
              <a:picLocks noChangeAspect="1"/>
            </p:cNvPicPr>
            <p:nvPr/>
          </p:nvPicPr>
          <p:blipFill rotWithShape="1">
            <a:blip r:embed="rId15"/>
            <a:srcRect l="10937" r="15476"/>
            <a:stretch/>
          </p:blipFill>
          <p:spPr>
            <a:xfrm>
              <a:off x="6268692" y="2520850"/>
              <a:ext cx="2739404" cy="5587378"/>
            </a:xfrm>
            <a:prstGeom prst="rect">
              <a:avLst/>
            </a:prstGeom>
          </p:spPr>
        </p:pic>
      </p:grpSp>
    </p:spTree>
    <p:custDataLst>
      <p:tags r:id="rId1"/>
    </p:custDataLst>
    <p:extLst>
      <p:ext uri="{BB962C8B-B14F-4D97-AF65-F5344CB8AC3E}">
        <p14:creationId xmlns:p14="http://schemas.microsoft.com/office/powerpoint/2010/main" val="2841508148"/>
      </p:ext>
    </p:extLst>
  </p:cSld>
  <p:clrMapOvr>
    <a:masterClrMapping/>
  </p:clrMapOvr>
  <p:transition spd="slow" advTm="9218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5"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6"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6" grpId="4"/>
      <p:bldP spid="6" grpId="5"/>
      <p:bldP spid="6" grpId="6"/>
    </p:bldLst>
  </p:timing>
  <p:extLst>
    <p:ext uri="{E180D4A7-C9FB-4DFB-919C-405C955672EB}">
      <p14:showEvtLst xmlns:p14="http://schemas.microsoft.com/office/powerpoint/2010/main">
        <p14:playEvt time="896" objId="17"/>
        <p14:stopEvt time="1262" objId="17"/>
        <p14:playEvt time="1263" objId="17"/>
        <p14:stopEvt time="92139" objId="1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DA0FC-3804-46DB-9D18-BB2E02278919}"/>
              </a:ext>
            </a:extLst>
          </p:cNvPr>
          <p:cNvSpPr>
            <a:spLocks noGrp="1"/>
          </p:cNvSpPr>
          <p:nvPr>
            <p:ph/>
          </p:nvPr>
        </p:nvSpPr>
        <p:spPr>
          <a:xfrm>
            <a:off x="609600" y="978195"/>
            <a:ext cx="10957984" cy="4517730"/>
          </a:xfrm>
        </p:spPr>
        <p:txBody>
          <a:bodyPr/>
          <a:lstStyle/>
          <a:p>
            <a:endParaRPr lang="en-GB" dirty="0"/>
          </a:p>
          <a:p>
            <a:endParaRPr lang="en-GB" dirty="0"/>
          </a:p>
        </p:txBody>
      </p:sp>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3"/>
          <a:stretch>
            <a:fillRect/>
          </a:stretch>
        </p:blipFill>
        <p:spPr>
          <a:xfrm>
            <a:off x="69575" y="73635"/>
            <a:ext cx="2568000" cy="1159742"/>
          </a:xfrm>
          <a:prstGeom prst="rect">
            <a:avLst/>
          </a:prstGeom>
        </p:spPr>
      </p:pic>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
        <p:nvSpPr>
          <p:cNvPr id="9" name="TextBox 8">
            <a:extLst>
              <a:ext uri="{FF2B5EF4-FFF2-40B4-BE49-F238E27FC236}">
                <a16:creationId xmlns:a16="http://schemas.microsoft.com/office/drawing/2014/main" id="{1AA13AD7-B597-426D-8AA1-34CD246BFB68}"/>
              </a:ext>
            </a:extLst>
          </p:cNvPr>
          <p:cNvSpPr txBox="1"/>
          <p:nvPr/>
        </p:nvSpPr>
        <p:spPr>
          <a:xfrm>
            <a:off x="1471127" y="1477504"/>
            <a:ext cx="4350058" cy="2597827"/>
          </a:xfrm>
          <a:prstGeom prst="rect">
            <a:avLst/>
          </a:prstGeom>
          <a:noFill/>
        </p:spPr>
        <p:txBody>
          <a:bodyPr wrap="square" lIns="91440" tIns="45720" rIns="91440" bIns="45720" rtlCol="0" anchor="t">
            <a:spAutoFit/>
          </a:bodyPr>
          <a:lstStyle/>
          <a:p>
            <a:pPr>
              <a:lnSpc>
                <a:spcPct val="150000"/>
              </a:lnSpc>
            </a:pPr>
            <a:r>
              <a:rPr lang="en-GB" sz="2800" kern="0" dirty="0">
                <a:cs typeface="Arial"/>
              </a:rPr>
              <a:t>Supporting friendships through Sharing Time and Telephone Befriending</a:t>
            </a:r>
          </a:p>
        </p:txBody>
      </p:sp>
      <p:pic>
        <p:nvPicPr>
          <p:cNvPr id="10" name="Picture 9">
            <a:extLst>
              <a:ext uri="{FF2B5EF4-FFF2-40B4-BE49-F238E27FC236}">
                <a16:creationId xmlns:a16="http://schemas.microsoft.com/office/drawing/2014/main" id="{6216CC92-DDFE-4695-8682-5BB3BEA63ED8}"/>
              </a:ext>
            </a:extLst>
          </p:cNvPr>
          <p:cNvPicPr>
            <a:picLocks noChangeAspect="1"/>
          </p:cNvPicPr>
          <p:nvPr/>
        </p:nvPicPr>
        <p:blipFill>
          <a:blip r:embed="rId4"/>
          <a:stretch>
            <a:fillRect/>
          </a:stretch>
        </p:blipFill>
        <p:spPr>
          <a:xfrm>
            <a:off x="7850823" y="532660"/>
            <a:ext cx="2704400" cy="2704400"/>
          </a:xfrm>
          <a:prstGeom prst="rect">
            <a:avLst/>
          </a:prstGeom>
        </p:spPr>
      </p:pic>
      <p:pic>
        <p:nvPicPr>
          <p:cNvPr id="11" name="Picture 10" descr="A picture containing person, indoor&#10;&#10;Description automatically generated">
            <a:extLst>
              <a:ext uri="{FF2B5EF4-FFF2-40B4-BE49-F238E27FC236}">
                <a16:creationId xmlns:a16="http://schemas.microsoft.com/office/drawing/2014/main" id="{F30CB89B-B8FE-4F44-8110-E86DB5A54E4D}"/>
              </a:ext>
            </a:extLst>
          </p:cNvPr>
          <p:cNvPicPr>
            <a:picLocks noChangeAspect="1"/>
          </p:cNvPicPr>
          <p:nvPr/>
        </p:nvPicPr>
        <p:blipFill rotWithShape="1">
          <a:blip r:embed="rId5">
            <a:extLst>
              <a:ext uri="{28A0092B-C50C-407E-A947-70E740481C1C}">
                <a14:useLocalDpi xmlns:a14="http://schemas.microsoft.com/office/drawing/2010/main" val="0"/>
              </a:ext>
            </a:extLst>
          </a:blip>
          <a:srcRect r="11972"/>
          <a:stretch/>
        </p:blipFill>
        <p:spPr>
          <a:xfrm>
            <a:off x="1949087" y="4105855"/>
            <a:ext cx="3394138" cy="1769120"/>
          </a:xfrm>
          <a:prstGeom prst="rect">
            <a:avLst/>
          </a:prstGeom>
        </p:spPr>
      </p:pic>
      <p:pic>
        <p:nvPicPr>
          <p:cNvPr id="15" name="Picture 14" descr="A person talking on the phone next to a person&#10;&#10;Description automatically generated with low confidence">
            <a:extLst>
              <a:ext uri="{FF2B5EF4-FFF2-40B4-BE49-F238E27FC236}">
                <a16:creationId xmlns:a16="http://schemas.microsoft.com/office/drawing/2014/main" id="{B821F6E9-7E21-4B47-9BCB-45686EAEBD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7309" y="3303546"/>
            <a:ext cx="4571429" cy="2571429"/>
          </a:xfrm>
          <a:prstGeom prst="rect">
            <a:avLst/>
          </a:prstGeom>
        </p:spPr>
      </p:pic>
    </p:spTree>
    <p:extLst>
      <p:ext uri="{BB962C8B-B14F-4D97-AF65-F5344CB8AC3E}">
        <p14:creationId xmlns:p14="http://schemas.microsoft.com/office/powerpoint/2010/main" val="2161494534"/>
      </p:ext>
    </p:extLst>
  </p:cSld>
  <p:clrMapOvr>
    <a:masterClrMapping/>
  </p:clrMapOvr>
  <p:transition spd="slow" advTm="139235">
    <p:wipe/>
  </p:transition>
  <p:extLst>
    <p:ext uri="{E180D4A7-C9FB-4DFB-919C-405C955672EB}">
      <p14:showEvtLst xmlns:p14="http://schemas.microsoft.com/office/powerpoint/2010/main">
        <p14:playEvt time="45036" objId="6"/>
        <p14:pauseEvt time="139235" objId="6"/>
        <p14:seekEvt time="139235" objId="6" seek="0"/>
        <p14:pauseEvt time="139559"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DA0FC-3804-46DB-9D18-BB2E02278919}"/>
              </a:ext>
            </a:extLst>
          </p:cNvPr>
          <p:cNvSpPr>
            <a:spLocks noGrp="1"/>
          </p:cNvSpPr>
          <p:nvPr>
            <p:ph/>
          </p:nvPr>
        </p:nvSpPr>
        <p:spPr>
          <a:xfrm>
            <a:off x="609600" y="978195"/>
            <a:ext cx="10957984" cy="4517730"/>
          </a:xfrm>
        </p:spPr>
        <p:txBody>
          <a:bodyPr/>
          <a:lstStyle/>
          <a:p>
            <a:endParaRPr lang="en-GB" dirty="0"/>
          </a:p>
          <a:p>
            <a:endParaRPr lang="en-GB" sz="2000" b="1" u="sng" kern="0" dirty="0">
              <a:solidFill>
                <a:srgbClr val="002060"/>
              </a:solidFill>
              <a:cs typeface="Arial"/>
            </a:endParaRPr>
          </a:p>
          <a:p>
            <a:endParaRPr lang="en-GB" dirty="0"/>
          </a:p>
        </p:txBody>
      </p:sp>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3"/>
          <a:stretch>
            <a:fillRect/>
          </a:stretch>
        </p:blipFill>
        <p:spPr>
          <a:xfrm>
            <a:off x="69575" y="73635"/>
            <a:ext cx="2568000" cy="1159742"/>
          </a:xfrm>
          <a:prstGeom prst="rect">
            <a:avLst/>
          </a:prstGeom>
        </p:spPr>
      </p:pic>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
        <p:nvSpPr>
          <p:cNvPr id="6" name="Content Placeholder 1">
            <a:extLst>
              <a:ext uri="{FF2B5EF4-FFF2-40B4-BE49-F238E27FC236}">
                <a16:creationId xmlns:a16="http://schemas.microsoft.com/office/drawing/2014/main" id="{AC777E21-5ABA-4EDC-8BA5-07AEAD0E6318}"/>
              </a:ext>
            </a:extLst>
          </p:cNvPr>
          <p:cNvSpPr txBox="1">
            <a:spLocks/>
          </p:cNvSpPr>
          <p:nvPr/>
        </p:nvSpPr>
        <p:spPr bwMode="auto">
          <a:xfrm>
            <a:off x="703521" y="1243938"/>
            <a:ext cx="5486400" cy="553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70000"/>
              </a:spcAft>
              <a:defRPr>
                <a:solidFill>
                  <a:schemeClr val="tx1"/>
                </a:solidFill>
                <a:latin typeface="+mn-lt"/>
                <a:ea typeface="+mn-ea"/>
                <a:cs typeface="+mn-cs"/>
              </a:defRPr>
            </a:lvl1pPr>
            <a:lvl2pPr marL="817563" indent="-285750" algn="l" rtl="0" eaLnBrk="0" fontAlgn="base" hangingPunct="0">
              <a:spcBef>
                <a:spcPct val="20000"/>
              </a:spcBef>
              <a:spcAft>
                <a:spcPct val="0"/>
              </a:spcAft>
              <a:buChar char="–"/>
              <a:defRPr>
                <a:solidFill>
                  <a:schemeClr val="tx1"/>
                </a:solidFill>
                <a:latin typeface="+mn-lt"/>
              </a:defRPr>
            </a:lvl2pPr>
            <a:lvl3pPr marL="1225550" indent="-228600" algn="l" rtl="0" eaLnBrk="0" fontAlgn="base" hangingPunct="0">
              <a:spcBef>
                <a:spcPct val="20000"/>
              </a:spcBef>
              <a:spcAft>
                <a:spcPct val="0"/>
              </a:spcAft>
              <a:buChar char="•"/>
              <a:defRPr>
                <a:solidFill>
                  <a:schemeClr val="tx1"/>
                </a:solidFill>
                <a:latin typeface="+mn-lt"/>
              </a:defRPr>
            </a:lvl3pPr>
            <a:lvl4pPr marL="1633538"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endParaRPr lang="en-GB" sz="3600" kern="0" dirty="0">
              <a:cs typeface="Arial"/>
            </a:endParaRPr>
          </a:p>
          <a:p>
            <a:r>
              <a:rPr lang="en-GB" sz="3600" kern="0" dirty="0">
                <a:cs typeface="Arial"/>
              </a:rPr>
              <a:t>Day Services and Friendship Clubs</a:t>
            </a:r>
            <a:endParaRPr lang="en-GB"/>
          </a:p>
        </p:txBody>
      </p:sp>
      <p:pic>
        <p:nvPicPr>
          <p:cNvPr id="8" name="Picture 7">
            <a:extLst>
              <a:ext uri="{FF2B5EF4-FFF2-40B4-BE49-F238E27FC236}">
                <a16:creationId xmlns:a16="http://schemas.microsoft.com/office/drawing/2014/main" id="{0380AE6C-823D-4DC2-9C07-56ED2D4361BE}"/>
              </a:ext>
            </a:extLst>
          </p:cNvPr>
          <p:cNvPicPr>
            <a:picLocks noChangeAspect="1"/>
          </p:cNvPicPr>
          <p:nvPr/>
        </p:nvPicPr>
        <p:blipFill rotWithShape="1">
          <a:blip r:embed="rId4"/>
          <a:srcRect r="12589"/>
          <a:stretch/>
        </p:blipFill>
        <p:spPr>
          <a:xfrm>
            <a:off x="5656684" y="1362075"/>
            <a:ext cx="5925716" cy="4517731"/>
          </a:xfrm>
          <a:prstGeom prst="rect">
            <a:avLst/>
          </a:prstGeom>
        </p:spPr>
      </p:pic>
    </p:spTree>
    <p:extLst>
      <p:ext uri="{BB962C8B-B14F-4D97-AF65-F5344CB8AC3E}">
        <p14:creationId xmlns:p14="http://schemas.microsoft.com/office/powerpoint/2010/main" val="3582536493"/>
      </p:ext>
    </p:extLst>
  </p:cSld>
  <p:clrMapOvr>
    <a:masterClrMapping/>
  </p:clrMapOvr>
  <p:transition spd="slow" advTm="38113">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DA0FC-3804-46DB-9D18-BB2E02278919}"/>
              </a:ext>
            </a:extLst>
          </p:cNvPr>
          <p:cNvSpPr>
            <a:spLocks noGrp="1"/>
          </p:cNvSpPr>
          <p:nvPr>
            <p:ph/>
          </p:nvPr>
        </p:nvSpPr>
        <p:spPr>
          <a:xfrm>
            <a:off x="624415" y="1058094"/>
            <a:ext cx="3086451" cy="4517730"/>
          </a:xfrm>
        </p:spPr>
        <p:txBody>
          <a:bodyPr/>
          <a:lstStyle/>
          <a:p>
            <a:endParaRPr lang="en-GB" dirty="0"/>
          </a:p>
          <a:p>
            <a:endParaRPr lang="en-GB" dirty="0"/>
          </a:p>
        </p:txBody>
      </p:sp>
      <p:pic>
        <p:nvPicPr>
          <p:cNvPr id="3" name="Picture 2">
            <a:extLst>
              <a:ext uri="{FF2B5EF4-FFF2-40B4-BE49-F238E27FC236}">
                <a16:creationId xmlns:a16="http://schemas.microsoft.com/office/drawing/2014/main" id="{6764D414-6F8A-4DA8-882A-A340DA1C82B0}"/>
              </a:ext>
            </a:extLst>
          </p:cNvPr>
          <p:cNvPicPr>
            <a:picLocks noChangeAspect="1"/>
          </p:cNvPicPr>
          <p:nvPr/>
        </p:nvPicPr>
        <p:blipFill>
          <a:blip r:embed="rId3"/>
          <a:stretch>
            <a:fillRect/>
          </a:stretch>
        </p:blipFill>
        <p:spPr>
          <a:xfrm>
            <a:off x="69575" y="73635"/>
            <a:ext cx="2568000" cy="1159742"/>
          </a:xfrm>
          <a:prstGeom prst="rect">
            <a:avLst/>
          </a:prstGeom>
        </p:spPr>
      </p:pic>
      <p:sp>
        <p:nvSpPr>
          <p:cNvPr id="4" name="TextBox 3">
            <a:extLst>
              <a:ext uri="{FF2B5EF4-FFF2-40B4-BE49-F238E27FC236}">
                <a16:creationId xmlns:a16="http://schemas.microsoft.com/office/drawing/2014/main" id="{CD036474-AC4E-48B6-A7B2-4FAD2B79F927}"/>
              </a:ext>
            </a:extLst>
          </p:cNvPr>
          <p:cNvSpPr txBox="1"/>
          <p:nvPr/>
        </p:nvSpPr>
        <p:spPr>
          <a:xfrm>
            <a:off x="9462978" y="6490414"/>
            <a:ext cx="2307264" cy="246221"/>
          </a:xfrm>
          <a:prstGeom prst="rect">
            <a:avLst/>
          </a:prstGeom>
          <a:noFill/>
        </p:spPr>
        <p:txBody>
          <a:bodyPr wrap="square" rtlCol="0">
            <a:spAutoFit/>
          </a:bodyPr>
          <a:lstStyle/>
          <a:p>
            <a:r>
              <a:rPr lang="en-GB" sz="1000" b="0" i="0" dirty="0">
                <a:solidFill>
                  <a:srgbClr val="545454"/>
                </a:solidFill>
                <a:effectLst/>
              </a:rPr>
              <a:t>Registered charity number 1165856</a:t>
            </a:r>
            <a:endParaRPr lang="en-GB" sz="1000" dirty="0"/>
          </a:p>
        </p:txBody>
      </p:sp>
      <p:sp>
        <p:nvSpPr>
          <p:cNvPr id="5" name="TextBox 4">
            <a:extLst>
              <a:ext uri="{FF2B5EF4-FFF2-40B4-BE49-F238E27FC236}">
                <a16:creationId xmlns:a16="http://schemas.microsoft.com/office/drawing/2014/main" id="{E10520CE-6FFE-485B-9E24-3FE08D0E22EC}"/>
              </a:ext>
            </a:extLst>
          </p:cNvPr>
          <p:cNvSpPr txBox="1"/>
          <p:nvPr/>
        </p:nvSpPr>
        <p:spPr>
          <a:xfrm>
            <a:off x="609600" y="6447957"/>
            <a:ext cx="2307264" cy="246221"/>
          </a:xfrm>
          <a:prstGeom prst="rect">
            <a:avLst/>
          </a:prstGeom>
          <a:noFill/>
        </p:spPr>
        <p:txBody>
          <a:bodyPr wrap="square" rtlCol="0">
            <a:spAutoFit/>
          </a:bodyPr>
          <a:lstStyle/>
          <a:p>
            <a:r>
              <a:rPr lang="en-GB" sz="1000" dirty="0">
                <a:solidFill>
                  <a:srgbClr val="545454"/>
                </a:solidFill>
              </a:rPr>
              <a:t>www.ageukcap.org.uk</a:t>
            </a:r>
            <a:endParaRPr lang="en-GB" sz="1000" dirty="0"/>
          </a:p>
        </p:txBody>
      </p:sp>
      <p:sp>
        <p:nvSpPr>
          <p:cNvPr id="7" name="TextBox 6">
            <a:extLst>
              <a:ext uri="{FF2B5EF4-FFF2-40B4-BE49-F238E27FC236}">
                <a16:creationId xmlns:a16="http://schemas.microsoft.com/office/drawing/2014/main" id="{86549644-07AD-4B35-B880-C7C0B0894931}"/>
              </a:ext>
            </a:extLst>
          </p:cNvPr>
          <p:cNvSpPr txBox="1"/>
          <p:nvPr/>
        </p:nvSpPr>
        <p:spPr>
          <a:xfrm>
            <a:off x="624415" y="1282176"/>
            <a:ext cx="3920952" cy="4813818"/>
          </a:xfrm>
          <a:prstGeom prst="rect">
            <a:avLst/>
          </a:prstGeom>
          <a:noFill/>
        </p:spPr>
        <p:txBody>
          <a:bodyPr wrap="square" rtlCol="0">
            <a:spAutoFit/>
          </a:bodyPr>
          <a:lstStyle/>
          <a:p>
            <a:pPr>
              <a:lnSpc>
                <a:spcPct val="150000"/>
              </a:lnSpc>
            </a:pPr>
            <a:r>
              <a:rPr lang="en-GB" sz="4000" kern="0" dirty="0"/>
              <a:t>Volunteering</a:t>
            </a:r>
          </a:p>
          <a:p>
            <a:pPr>
              <a:lnSpc>
                <a:spcPct val="150000"/>
              </a:lnSpc>
            </a:pPr>
            <a:r>
              <a:rPr lang="en-GB" sz="2800" kern="0" dirty="0"/>
              <a:t>It’s a great way to:</a:t>
            </a:r>
          </a:p>
          <a:p>
            <a:pPr marL="457200" indent="-457200">
              <a:lnSpc>
                <a:spcPct val="150000"/>
              </a:lnSpc>
              <a:buFont typeface="Arial" panose="020B0604020202020204" pitchFamily="34" charset="0"/>
              <a:buChar char="•"/>
            </a:pPr>
            <a:r>
              <a:rPr lang="en-GB" sz="2800" kern="0" dirty="0"/>
              <a:t>meet new people</a:t>
            </a:r>
          </a:p>
          <a:p>
            <a:pPr marL="457200" indent="-457200">
              <a:lnSpc>
                <a:spcPct val="150000"/>
              </a:lnSpc>
              <a:buFont typeface="Arial" panose="020B0604020202020204" pitchFamily="34" charset="0"/>
              <a:buChar char="•"/>
            </a:pPr>
            <a:r>
              <a:rPr lang="en-GB" sz="2800" kern="0" dirty="0"/>
              <a:t>share your interests</a:t>
            </a:r>
          </a:p>
          <a:p>
            <a:pPr marL="457200" indent="-457200">
              <a:lnSpc>
                <a:spcPct val="150000"/>
              </a:lnSpc>
              <a:buFont typeface="Arial" panose="020B0604020202020204" pitchFamily="34" charset="0"/>
              <a:buChar char="•"/>
            </a:pPr>
            <a:r>
              <a:rPr lang="en-GB" sz="2800" kern="0" dirty="0"/>
              <a:t>learn new things</a:t>
            </a:r>
          </a:p>
          <a:p>
            <a:pPr marL="457200" indent="-457200">
              <a:lnSpc>
                <a:spcPct val="150000"/>
              </a:lnSpc>
              <a:buFont typeface="Arial" panose="020B0604020202020204" pitchFamily="34" charset="0"/>
              <a:buChar char="•"/>
            </a:pPr>
            <a:r>
              <a:rPr lang="en-GB" sz="2800" kern="0" dirty="0"/>
              <a:t>proven health benefits</a:t>
            </a:r>
          </a:p>
        </p:txBody>
      </p:sp>
      <p:pic>
        <p:nvPicPr>
          <p:cNvPr id="8" name="Picture 7">
            <a:extLst>
              <a:ext uri="{FF2B5EF4-FFF2-40B4-BE49-F238E27FC236}">
                <a16:creationId xmlns:a16="http://schemas.microsoft.com/office/drawing/2014/main" id="{F7F65AF8-1944-4CC4-93A9-8AFC6E5AAA2E}"/>
              </a:ext>
            </a:extLst>
          </p:cNvPr>
          <p:cNvPicPr>
            <a:picLocks noChangeAspect="1"/>
          </p:cNvPicPr>
          <p:nvPr/>
        </p:nvPicPr>
        <p:blipFill rotWithShape="1">
          <a:blip r:embed="rId4"/>
          <a:srcRect l="11872" t="14166" r="4470" b="16676"/>
          <a:stretch/>
        </p:blipFill>
        <p:spPr>
          <a:xfrm>
            <a:off x="4875334" y="1615039"/>
            <a:ext cx="6692251" cy="4148092"/>
          </a:xfrm>
          <a:prstGeom prst="rect">
            <a:avLst/>
          </a:prstGeom>
        </p:spPr>
      </p:pic>
    </p:spTree>
    <p:extLst>
      <p:ext uri="{BB962C8B-B14F-4D97-AF65-F5344CB8AC3E}">
        <p14:creationId xmlns:p14="http://schemas.microsoft.com/office/powerpoint/2010/main" val="4148880749"/>
      </p:ext>
    </p:extLst>
  </p:cSld>
  <p:clrMapOvr>
    <a:masterClrMapping/>
  </p:clrMapOvr>
  <p:transition spd="slow" advTm="66873">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6212888E-BC19-4B00-8234-1BBC514F252A}"/>
              </a:ext>
            </a:extLst>
          </p:cNvPr>
          <p:cNvPicPr>
            <a:picLocks noGrp="1" noChangeAspect="1"/>
          </p:cNvPicPr>
          <p:nvPr>
            <p:ph/>
          </p:nvPr>
        </p:nvPicPr>
        <p:blipFill>
          <a:blip r:embed="rId3"/>
          <a:stretch>
            <a:fillRect/>
          </a:stretch>
        </p:blipFill>
        <p:spPr>
          <a:xfrm>
            <a:off x="581798" y="803275"/>
            <a:ext cx="4425591" cy="5251450"/>
          </a:xfrm>
          <a:prstGeom prst="rect">
            <a:avLst/>
          </a:prstGeom>
        </p:spPr>
      </p:pic>
      <p:sp>
        <p:nvSpPr>
          <p:cNvPr id="3" name="TextBox 2">
            <a:extLst>
              <a:ext uri="{FF2B5EF4-FFF2-40B4-BE49-F238E27FC236}">
                <a16:creationId xmlns:a16="http://schemas.microsoft.com/office/drawing/2014/main" id="{ACAE5B14-0936-46F8-B5F3-4214402E37AA}"/>
              </a:ext>
            </a:extLst>
          </p:cNvPr>
          <p:cNvSpPr txBox="1"/>
          <p:nvPr/>
        </p:nvSpPr>
        <p:spPr>
          <a:xfrm>
            <a:off x="6528037" y="735131"/>
            <a:ext cx="4857750" cy="1231106"/>
          </a:xfrm>
          <a:prstGeom prst="rect">
            <a:avLst/>
          </a:prstGeom>
          <a:noFill/>
        </p:spPr>
        <p:txBody>
          <a:bodyPr wrap="square" rtlCol="0">
            <a:spAutoFit/>
          </a:bodyPr>
          <a:lstStyle/>
          <a:p>
            <a:r>
              <a:rPr lang="en-GB" sz="2800" dirty="0"/>
              <a:t>More than 80% of our 500+ volunteers are over 65yrs</a:t>
            </a:r>
          </a:p>
          <a:p>
            <a:endParaRPr lang="en-GB" dirty="0"/>
          </a:p>
        </p:txBody>
      </p:sp>
      <p:pic>
        <p:nvPicPr>
          <p:cNvPr id="5" name="Picture 5">
            <a:extLst>
              <a:ext uri="{FF2B5EF4-FFF2-40B4-BE49-F238E27FC236}">
                <a16:creationId xmlns:a16="http://schemas.microsoft.com/office/drawing/2014/main" id="{9BA06E9B-6B7A-4924-A4CC-508C61B26748}"/>
              </a:ext>
            </a:extLst>
          </p:cNvPr>
          <p:cNvPicPr>
            <a:picLocks noChangeAspect="1"/>
          </p:cNvPicPr>
          <p:nvPr/>
        </p:nvPicPr>
        <p:blipFill>
          <a:blip r:embed="rId4"/>
          <a:stretch>
            <a:fillRect/>
          </a:stretch>
        </p:blipFill>
        <p:spPr>
          <a:xfrm>
            <a:off x="8193207" y="2741495"/>
            <a:ext cx="3391468" cy="2535071"/>
          </a:xfrm>
          <a:prstGeom prst="rect">
            <a:avLst/>
          </a:prstGeom>
        </p:spPr>
      </p:pic>
      <p:pic>
        <p:nvPicPr>
          <p:cNvPr id="6" name="Picture 6">
            <a:extLst>
              <a:ext uri="{FF2B5EF4-FFF2-40B4-BE49-F238E27FC236}">
                <a16:creationId xmlns:a16="http://schemas.microsoft.com/office/drawing/2014/main" id="{976D5B04-A035-4F98-A7B8-C64F2DE9B516}"/>
              </a:ext>
            </a:extLst>
          </p:cNvPr>
          <p:cNvPicPr>
            <a:picLocks noChangeAspect="1"/>
          </p:cNvPicPr>
          <p:nvPr/>
        </p:nvPicPr>
        <p:blipFill>
          <a:blip r:embed="rId5"/>
          <a:stretch>
            <a:fillRect/>
          </a:stretch>
        </p:blipFill>
        <p:spPr>
          <a:xfrm>
            <a:off x="5361296" y="1966869"/>
            <a:ext cx="2743200" cy="4084320"/>
          </a:xfrm>
          <a:prstGeom prst="rect">
            <a:avLst/>
          </a:prstGeom>
        </p:spPr>
      </p:pic>
    </p:spTree>
    <p:extLst>
      <p:ext uri="{BB962C8B-B14F-4D97-AF65-F5344CB8AC3E}">
        <p14:creationId xmlns:p14="http://schemas.microsoft.com/office/powerpoint/2010/main" val="1564387824"/>
      </p:ext>
    </p:extLst>
  </p:cSld>
  <p:clrMapOvr>
    <a:masterClrMapping/>
  </p:clrMapOvr>
  <p:transition spd="slow" advTm="18312">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Default Design">
  <a:themeElements>
    <a:clrScheme name="Custom 3">
      <a:dk1>
        <a:srgbClr val="000000"/>
      </a:dk1>
      <a:lt1>
        <a:srgbClr val="FFFFFF"/>
      </a:lt1>
      <a:dk2>
        <a:srgbClr val="3C8C92"/>
      </a:dk2>
      <a:lt2>
        <a:srgbClr val="7030A0"/>
      </a:lt2>
      <a:accent1>
        <a:srgbClr val="3C8C92"/>
      </a:accent1>
      <a:accent2>
        <a:srgbClr val="7030A0"/>
      </a:accent2>
      <a:accent3>
        <a:srgbClr val="FFFFFF"/>
      </a:accent3>
      <a:accent4>
        <a:srgbClr val="000000"/>
      </a:accent4>
      <a:accent5>
        <a:srgbClr val="DAEDEF"/>
      </a:accent5>
      <a:accent6>
        <a:srgbClr val="2D2D8A"/>
      </a:accent6>
      <a:hlink>
        <a:srgbClr val="009999"/>
      </a:hlink>
      <a:folHlink>
        <a:srgbClr val="333399"/>
      </a:folHlink>
    </a:clrScheme>
    <a:fontScheme name="Age U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D2F84"/>
        </a:dk2>
        <a:lt2>
          <a:srgbClr val="808080"/>
        </a:lt2>
        <a:accent1>
          <a:srgbClr val="00AEEF"/>
        </a:accent1>
        <a:accent2>
          <a:srgbClr val="2D2F84"/>
        </a:accent2>
        <a:accent3>
          <a:srgbClr val="FFFFFF"/>
        </a:accent3>
        <a:accent4>
          <a:srgbClr val="000000"/>
        </a:accent4>
        <a:accent5>
          <a:srgbClr val="AAD3F6"/>
        </a:accent5>
        <a:accent6>
          <a:srgbClr val="282A77"/>
        </a:accent6>
        <a:hlink>
          <a:srgbClr val="CB007A"/>
        </a:hlink>
        <a:folHlink>
          <a:srgbClr val="6D9C2D"/>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D2F84"/>
        </a:dk2>
        <a:lt2>
          <a:srgbClr val="808080"/>
        </a:lt2>
        <a:accent1>
          <a:srgbClr val="00AEEF"/>
        </a:accent1>
        <a:accent2>
          <a:srgbClr val="2D2F84"/>
        </a:accent2>
        <a:accent3>
          <a:srgbClr val="FFFFFF"/>
        </a:accent3>
        <a:accent4>
          <a:srgbClr val="000000"/>
        </a:accent4>
        <a:accent5>
          <a:srgbClr val="AAD3F6"/>
        </a:accent5>
        <a:accent6>
          <a:srgbClr val="282A77"/>
        </a:accent6>
        <a:hlink>
          <a:srgbClr val="CB007A"/>
        </a:hlink>
        <a:folHlink>
          <a:srgbClr val="6D9C2D"/>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2D2F84"/>
        </a:dk2>
        <a:lt2>
          <a:srgbClr val="808080"/>
        </a:lt2>
        <a:accent1>
          <a:srgbClr val="00AEEF"/>
        </a:accent1>
        <a:accent2>
          <a:srgbClr val="2D2F84"/>
        </a:accent2>
        <a:accent3>
          <a:srgbClr val="FFFFFF"/>
        </a:accent3>
        <a:accent4>
          <a:srgbClr val="000000"/>
        </a:accent4>
        <a:accent5>
          <a:srgbClr val="AAD3F6"/>
        </a:accent5>
        <a:accent6>
          <a:srgbClr val="282A77"/>
        </a:accent6>
        <a:hlink>
          <a:srgbClr val="ED5913"/>
        </a:hlink>
        <a:folHlink>
          <a:srgbClr val="6D9C2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FD21BBFA5AD44893A9FD4456D5DB56" ma:contentTypeVersion="11" ma:contentTypeDescription="Create a new document." ma:contentTypeScope="" ma:versionID="9d87532699b0b66cfb87d875cb9cc4ba">
  <xsd:schema xmlns:xsd="http://www.w3.org/2001/XMLSchema" xmlns:xs="http://www.w3.org/2001/XMLSchema" xmlns:p="http://schemas.microsoft.com/office/2006/metadata/properties" xmlns:ns2="69337b17-6466-4cff-97ec-c94f275b1402" xmlns:ns3="bb2b2961-0bf9-4e20-b917-5be09008461c" targetNamespace="http://schemas.microsoft.com/office/2006/metadata/properties" ma:root="true" ma:fieldsID="2ff0c1aa0a6d6295dbd0b4a50b2bbe96" ns2:_="" ns3:_="">
    <xsd:import namespace="69337b17-6466-4cff-97ec-c94f275b1402"/>
    <xsd:import namespace="bb2b2961-0bf9-4e20-b917-5be09008461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337b17-6466-4cff-97ec-c94f275b14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2b2961-0bf9-4e20-b917-5be09008461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9337b17-6466-4cff-97ec-c94f275b1402">
      <UserInfo>
        <DisplayName>Melanie Wicklen</DisplayName>
        <AccountId>39</AccountId>
        <AccountType/>
      </UserInfo>
      <UserInfo>
        <DisplayName>Marcia Short</DisplayName>
        <AccountId>22</AccountId>
        <AccountType/>
      </UserInfo>
    </SharedWithUsers>
  </documentManagement>
</p:properties>
</file>

<file path=customXml/itemProps1.xml><?xml version="1.0" encoding="utf-8"?>
<ds:datastoreItem xmlns:ds="http://schemas.openxmlformats.org/officeDocument/2006/customXml" ds:itemID="{09D5641F-1C2F-4D7C-93AF-79D1773954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337b17-6466-4cff-97ec-c94f275b1402"/>
    <ds:schemaRef ds:uri="bb2b2961-0bf9-4e20-b917-5be090084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0C4986-32C1-4356-B409-8D1F6F2AC974}">
  <ds:schemaRefs>
    <ds:schemaRef ds:uri="http://schemas.microsoft.com/sharepoint/v3/contenttype/forms"/>
  </ds:schemaRefs>
</ds:datastoreItem>
</file>

<file path=customXml/itemProps3.xml><?xml version="1.0" encoding="utf-8"?>
<ds:datastoreItem xmlns:ds="http://schemas.openxmlformats.org/officeDocument/2006/customXml" ds:itemID="{6F99C369-2E03-4CE3-A030-04A77811BA2F}">
  <ds:schemaRefs>
    <ds:schemaRef ds:uri="http://purl.org/dc/terms/"/>
    <ds:schemaRef ds:uri="http://schemas.openxmlformats.org/package/2006/metadata/core-properties"/>
    <ds:schemaRef ds:uri="http://purl.org/dc/dcmitype/"/>
    <ds:schemaRef ds:uri="http://schemas.microsoft.com/office/infopath/2007/PartnerControls"/>
    <ds:schemaRef ds:uri="69337b17-6466-4cff-97ec-c94f275b1402"/>
    <ds:schemaRef ds:uri="http://purl.org/dc/elements/1.1/"/>
    <ds:schemaRef ds:uri="http://schemas.microsoft.com/office/2006/metadata/properties"/>
    <ds:schemaRef ds:uri="http://schemas.microsoft.com/office/2006/documentManagement/types"/>
    <ds:schemaRef ds:uri="bb2b2961-0bf9-4e20-b917-5be09008461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1988</TotalTime>
  <Words>1329</Words>
  <Application>Microsoft Office PowerPoint</Application>
  <PresentationFormat>Widescreen</PresentationFormat>
  <Paragraphs>89</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Beverley Young</dc:creator>
  <cp:lastModifiedBy>Jo Keeler</cp:lastModifiedBy>
  <cp:revision>546</cp:revision>
  <cp:lastPrinted>2021-07-05T08:36:24Z</cp:lastPrinted>
  <dcterms:created xsi:type="dcterms:W3CDTF">2021-03-10T17:35:55Z</dcterms:created>
  <dcterms:modified xsi:type="dcterms:W3CDTF">2021-09-15T14:04:51Z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0x0101008EFD21BBFA5AD44893A9FD4456D5DB56</vt:lpwstr>
  </property>
</Properties>
</file>